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3"/>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64"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3501D1-20E0-4F94-81F7-C8FE880822F0}" type="datetimeFigureOut">
              <a:rPr lang="en-US" smtClean="0"/>
              <a:t>6/9/2022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13EDBE-12EF-47AA-B4F0-BC6831F76525}" type="slidenum">
              <a:rPr lang="en-US" smtClean="0"/>
              <a:t>‹#›</a:t>
            </a:fld>
            <a:endParaRPr lang="en-US"/>
          </a:p>
        </p:txBody>
      </p:sp>
    </p:spTree>
    <p:extLst>
      <p:ext uri="{BB962C8B-B14F-4D97-AF65-F5344CB8AC3E}">
        <p14:creationId xmlns:p14="http://schemas.microsoft.com/office/powerpoint/2010/main" val="1522770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F4B5FABC-359D-496D-B156-C57531C7221A}" type="datetime1">
              <a:rPr lang="en-US" smtClean="0"/>
              <a:t>6/9/2022</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864030B-1CD6-4EB7-A570-97A580191681}"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1229148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90DCA6-818F-48E9-9CA1-23BCAEEDAB90}" type="datetime1">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64030B-1CD6-4EB7-A570-97A580191681}" type="slidenum">
              <a:rPr lang="en-US" smtClean="0"/>
              <a:t>‹#›</a:t>
            </a:fld>
            <a:endParaRPr lang="en-US"/>
          </a:p>
        </p:txBody>
      </p:sp>
    </p:spTree>
    <p:extLst>
      <p:ext uri="{BB962C8B-B14F-4D97-AF65-F5344CB8AC3E}">
        <p14:creationId xmlns:p14="http://schemas.microsoft.com/office/powerpoint/2010/main" val="1741035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2988C3-4068-469D-ADAE-3A80F0E3D58B}" type="datetime1">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64030B-1CD6-4EB7-A570-97A580191681}" type="slidenum">
              <a:rPr lang="en-US" smtClean="0"/>
              <a:t>‹#›</a:t>
            </a:fld>
            <a:endParaRPr lang="en-US"/>
          </a:p>
        </p:txBody>
      </p:sp>
    </p:spTree>
    <p:extLst>
      <p:ext uri="{BB962C8B-B14F-4D97-AF65-F5344CB8AC3E}">
        <p14:creationId xmlns:p14="http://schemas.microsoft.com/office/powerpoint/2010/main" val="8895548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34AC46-A345-42E9-9FDB-A7D31CDB1D8A}" type="datetime1">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64030B-1CD6-4EB7-A570-97A580191681}" type="slidenum">
              <a:rPr lang="en-US" smtClean="0"/>
              <a:t>‹#›</a:t>
            </a:fld>
            <a:endParaRPr lang="en-US"/>
          </a:p>
        </p:txBody>
      </p:sp>
    </p:spTree>
    <p:extLst>
      <p:ext uri="{BB962C8B-B14F-4D97-AF65-F5344CB8AC3E}">
        <p14:creationId xmlns:p14="http://schemas.microsoft.com/office/powerpoint/2010/main" val="954987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AA6F156-B2FC-4D71-BF12-05376E67277D}" type="datetime1">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64030B-1CD6-4EB7-A570-97A580191681}"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17364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6107047-B72C-4C49-9093-DB2C6DCDA5F0}" type="datetime1">
              <a:rPr lang="en-US" smtClean="0"/>
              <a:t>6/9/2022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64030B-1CD6-4EB7-A570-97A580191681}" type="slidenum">
              <a:rPr lang="en-US" smtClean="0"/>
              <a:t>‹#›</a:t>
            </a:fld>
            <a:endParaRPr lang="en-US"/>
          </a:p>
        </p:txBody>
      </p:sp>
    </p:spTree>
    <p:extLst>
      <p:ext uri="{BB962C8B-B14F-4D97-AF65-F5344CB8AC3E}">
        <p14:creationId xmlns:p14="http://schemas.microsoft.com/office/powerpoint/2010/main" val="14922946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9054DAA-1027-4A65-87CB-6165FF3B2381}" type="datetime1">
              <a:rPr lang="en-US" smtClean="0"/>
              <a:t>6/9/2022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64030B-1CD6-4EB7-A570-97A580191681}" type="slidenum">
              <a:rPr lang="en-US" smtClean="0"/>
              <a:t>‹#›</a:t>
            </a:fld>
            <a:endParaRPr lang="en-US"/>
          </a:p>
        </p:txBody>
      </p:sp>
    </p:spTree>
    <p:extLst>
      <p:ext uri="{BB962C8B-B14F-4D97-AF65-F5344CB8AC3E}">
        <p14:creationId xmlns:p14="http://schemas.microsoft.com/office/powerpoint/2010/main" val="1971320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B05C78D-3E49-428B-83F2-057CDED6263C}" type="datetime1">
              <a:rPr lang="en-US" smtClean="0"/>
              <a:t>6/9/2022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64030B-1CD6-4EB7-A570-97A580191681}" type="slidenum">
              <a:rPr lang="en-US" smtClean="0"/>
              <a:t>‹#›</a:t>
            </a:fld>
            <a:endParaRPr lang="en-US"/>
          </a:p>
        </p:txBody>
      </p:sp>
    </p:spTree>
    <p:extLst>
      <p:ext uri="{BB962C8B-B14F-4D97-AF65-F5344CB8AC3E}">
        <p14:creationId xmlns:p14="http://schemas.microsoft.com/office/powerpoint/2010/main" val="1627412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072A2B-6ACA-4D76-8EF4-CA4A32407252}" type="datetime1">
              <a:rPr lang="en-US" smtClean="0"/>
              <a:t>6/9/2022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64030B-1CD6-4EB7-A570-97A580191681}" type="slidenum">
              <a:rPr lang="en-US" smtClean="0"/>
              <a:t>‹#›</a:t>
            </a:fld>
            <a:endParaRPr lang="en-US"/>
          </a:p>
        </p:txBody>
      </p:sp>
    </p:spTree>
    <p:extLst>
      <p:ext uri="{BB962C8B-B14F-4D97-AF65-F5344CB8AC3E}">
        <p14:creationId xmlns:p14="http://schemas.microsoft.com/office/powerpoint/2010/main" val="2569565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F9D873-3913-4969-9C1A-D2EFCAC6C836}" type="datetime1">
              <a:rPr lang="en-US" smtClean="0"/>
              <a:t>6/9/2022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64030B-1CD6-4EB7-A570-97A580191681}" type="slidenum">
              <a:rPr lang="en-US" smtClean="0"/>
              <a:t>‹#›</a:t>
            </a:fld>
            <a:endParaRPr lang="en-US"/>
          </a:p>
        </p:txBody>
      </p:sp>
    </p:spTree>
    <p:extLst>
      <p:ext uri="{BB962C8B-B14F-4D97-AF65-F5344CB8AC3E}">
        <p14:creationId xmlns:p14="http://schemas.microsoft.com/office/powerpoint/2010/main" val="376078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41A645-BA60-4196-B892-A41061ED1891}" type="datetime1">
              <a:rPr lang="en-US" smtClean="0"/>
              <a:t>6/9/2022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64030B-1CD6-4EB7-A570-97A580191681}" type="slidenum">
              <a:rPr lang="en-US" smtClean="0"/>
              <a:t>‹#›</a:t>
            </a:fld>
            <a:endParaRPr lang="en-US"/>
          </a:p>
        </p:txBody>
      </p:sp>
    </p:spTree>
    <p:extLst>
      <p:ext uri="{BB962C8B-B14F-4D97-AF65-F5344CB8AC3E}">
        <p14:creationId xmlns:p14="http://schemas.microsoft.com/office/powerpoint/2010/main" val="423486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37D64F62-EC43-46C2-9DD5-24AAF7DD7529}" type="datetime1">
              <a:rPr lang="en-US" smtClean="0"/>
              <a:t>6/9/2022</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864030B-1CD6-4EB7-A570-97A580191681}" type="slidenum">
              <a:rPr lang="en-US" smtClean="0"/>
              <a:t>‹#›</a:t>
            </a:fld>
            <a:endParaRPr lang="en-US"/>
          </a:p>
        </p:txBody>
      </p:sp>
    </p:spTree>
    <p:extLst>
      <p:ext uri="{BB962C8B-B14F-4D97-AF65-F5344CB8AC3E}">
        <p14:creationId xmlns:p14="http://schemas.microsoft.com/office/powerpoint/2010/main" val="157431141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2.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oi.org/10.1109/IJCB48548.2020.9304909" TargetMode="External"/><Relationship Id="rId2" Type="http://schemas.openxmlformats.org/officeDocument/2006/relationships/hyperlink" Target="https://doi.org/10.1109/WIFS.2018.8630787" TargetMode="External"/><Relationship Id="rId1" Type="http://schemas.openxmlformats.org/officeDocument/2006/relationships/slideLayout" Target="../slideLayouts/slideLayout2.xml"/><Relationship Id="rId5" Type="http://schemas.openxmlformats.org/officeDocument/2006/relationships/hyperlink" Target="https://doi.org/10.4236/jcc.2021.95003" TargetMode="External"/><Relationship Id="rId4" Type="http://schemas.openxmlformats.org/officeDocument/2006/relationships/hyperlink" Target="https://doi.org/10.1109/AVSS.2018.8639163"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2EE82-6B3A-99E5-0EC9-918460E3B91B}"/>
              </a:ext>
            </a:extLst>
          </p:cNvPr>
          <p:cNvSpPr>
            <a:spLocks noGrp="1"/>
          </p:cNvSpPr>
          <p:nvPr>
            <p:ph type="ctrTitle"/>
          </p:nvPr>
        </p:nvSpPr>
        <p:spPr>
          <a:xfrm>
            <a:off x="1261872" y="758952"/>
            <a:ext cx="9418320" cy="2670048"/>
          </a:xfrm>
        </p:spPr>
        <p:txBody>
          <a:bodyPr/>
          <a:lstStyle/>
          <a:p>
            <a:r>
              <a:rPr lang="en-US" b="1" dirty="0"/>
              <a:t>DEEP FAKE</a:t>
            </a:r>
          </a:p>
        </p:txBody>
      </p:sp>
      <p:sp>
        <p:nvSpPr>
          <p:cNvPr id="3" name="Subtitle 2">
            <a:extLst>
              <a:ext uri="{FF2B5EF4-FFF2-40B4-BE49-F238E27FC236}">
                <a16:creationId xmlns:a16="http://schemas.microsoft.com/office/drawing/2014/main" id="{25AACD74-50B8-3065-5B41-3C03C59FC12D}"/>
              </a:ext>
            </a:extLst>
          </p:cNvPr>
          <p:cNvSpPr>
            <a:spLocks noGrp="1"/>
          </p:cNvSpPr>
          <p:nvPr>
            <p:ph type="subTitle" idx="1"/>
          </p:nvPr>
        </p:nvSpPr>
        <p:spPr>
          <a:xfrm>
            <a:off x="2331720" y="3607904"/>
            <a:ext cx="9418320" cy="1691640"/>
          </a:xfrm>
        </p:spPr>
        <p:txBody>
          <a:bodyPr>
            <a:normAutofit fontScale="92500" lnSpcReduction="20000"/>
          </a:bodyPr>
          <a:lstStyle/>
          <a:p>
            <a:pPr algn="r"/>
            <a:r>
              <a:rPr lang="en-US" dirty="0">
                <a:solidFill>
                  <a:schemeClr val="tx1"/>
                </a:solidFill>
                <a:latin typeface="Times New Roman" panose="02020603050405020304" pitchFamily="18" charset="0"/>
                <a:cs typeface="Times New Roman" panose="02020603050405020304" pitchFamily="18" charset="0"/>
              </a:rPr>
              <a:t>Detection </a:t>
            </a:r>
          </a:p>
          <a:p>
            <a:pPr algn="r"/>
            <a:r>
              <a:rPr lang="en-US" dirty="0">
                <a:solidFill>
                  <a:schemeClr val="tx1"/>
                </a:solidFill>
                <a:latin typeface="Times New Roman" panose="02020603050405020304" pitchFamily="18" charset="0"/>
                <a:cs typeface="Times New Roman" panose="02020603050405020304" pitchFamily="18" charset="0"/>
              </a:rPr>
              <a:t>ABHIJITH T S</a:t>
            </a:r>
          </a:p>
          <a:p>
            <a:pPr algn="r"/>
            <a:r>
              <a:rPr lang="en-US" dirty="0">
                <a:solidFill>
                  <a:schemeClr val="tx1"/>
                </a:solidFill>
                <a:latin typeface="Times New Roman" panose="02020603050405020304" pitchFamily="18" charset="0"/>
                <a:cs typeface="Times New Roman" panose="02020603050405020304" pitchFamily="18" charset="0"/>
              </a:rPr>
              <a:t>C0PSCS2102</a:t>
            </a:r>
          </a:p>
          <a:p>
            <a:pPr algn="r"/>
            <a:r>
              <a:rPr lang="en-US" dirty="0">
                <a:solidFill>
                  <a:schemeClr val="tx1"/>
                </a:solidFill>
                <a:latin typeface="Times New Roman" panose="02020603050405020304" pitchFamily="18" charset="0"/>
                <a:cs typeface="Times New Roman" panose="02020603050405020304" pitchFamily="18" charset="0"/>
              </a:rPr>
              <a:t>Guided by Mrs. LISHA A</a:t>
            </a:r>
          </a:p>
        </p:txBody>
      </p:sp>
      <p:sp>
        <p:nvSpPr>
          <p:cNvPr id="4" name="Slide Number Placeholder 3">
            <a:extLst>
              <a:ext uri="{FF2B5EF4-FFF2-40B4-BE49-F238E27FC236}">
                <a16:creationId xmlns:a16="http://schemas.microsoft.com/office/drawing/2014/main" id="{B86B4092-4C7D-54BD-DE52-1FB6057D6A29}"/>
              </a:ext>
            </a:extLst>
          </p:cNvPr>
          <p:cNvSpPr>
            <a:spLocks noGrp="1"/>
          </p:cNvSpPr>
          <p:nvPr>
            <p:ph type="sldNum" sz="quarter" idx="12"/>
          </p:nvPr>
        </p:nvSpPr>
        <p:spPr/>
        <p:txBody>
          <a:bodyPr>
            <a:normAutofit/>
          </a:bodyPr>
          <a:lstStyle/>
          <a:p>
            <a:fld id="{4864030B-1CD6-4EB7-A570-97A580191681}" type="slidenum">
              <a:rPr lang="en-US" sz="3200" smtClean="0">
                <a:solidFill>
                  <a:srgbClr val="FF0000"/>
                </a:solidFill>
                <a:latin typeface="Times New Roman" panose="02020603050405020304" pitchFamily="18" charset="0"/>
                <a:cs typeface="Times New Roman" panose="02020603050405020304" pitchFamily="18" charset="0"/>
              </a:rPr>
              <a:t>1</a:t>
            </a:fld>
            <a:endParaRPr lang="en-US" sz="32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9552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8E6896-8546-2862-F4C2-410E9938B58C}"/>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10</a:t>
            </a:fld>
            <a:endParaRPr lang="en-US" dirty="0">
              <a:solidFill>
                <a:srgbClr val="FF0000"/>
              </a:solidFill>
            </a:endParaRPr>
          </a:p>
        </p:txBody>
      </p:sp>
      <p:pic>
        <p:nvPicPr>
          <p:cNvPr id="5" name="Content Placeholder 4">
            <a:extLst>
              <a:ext uri="{FF2B5EF4-FFF2-40B4-BE49-F238E27FC236}">
                <a16:creationId xmlns:a16="http://schemas.microsoft.com/office/drawing/2014/main" id="{3B8704F5-2750-C565-7A11-D735B66E70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04591" y="119366"/>
            <a:ext cx="3935896" cy="5647156"/>
          </a:xfrm>
          <a:prstGeom prst="rect">
            <a:avLst/>
          </a:prstGeom>
        </p:spPr>
      </p:pic>
    </p:spTree>
    <p:extLst>
      <p:ext uri="{BB962C8B-B14F-4D97-AF65-F5344CB8AC3E}">
        <p14:creationId xmlns:p14="http://schemas.microsoft.com/office/powerpoint/2010/main" val="1098967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2832E-C5FC-E897-D5B6-1164E432A17B}"/>
              </a:ext>
            </a:extLst>
          </p:cNvPr>
          <p:cNvSpPr>
            <a:spLocks noGrp="1"/>
          </p:cNvSpPr>
          <p:nvPr>
            <p:ph type="title"/>
          </p:nvPr>
        </p:nvSpPr>
        <p:spPr>
          <a:xfrm>
            <a:off x="930567" y="485029"/>
            <a:ext cx="9692640" cy="1325562"/>
          </a:xfrm>
        </p:spPr>
        <p:txBody>
          <a:bodyPr>
            <a:normAutofit fontScale="90000"/>
          </a:bodyPr>
          <a:lstStyle/>
          <a:p>
            <a:br>
              <a:rPr lang="en-US" sz="4000" dirty="0">
                <a:latin typeface="Times New Roman" panose="02020603050405020304" pitchFamily="18" charset="0"/>
                <a:cs typeface="Times New Roman" panose="02020603050405020304" pitchFamily="18" charset="0"/>
              </a:rPr>
            </a:br>
            <a:br>
              <a:rPr lang="en-US" sz="4000" dirty="0">
                <a:latin typeface="Times New Roman" panose="02020603050405020304" pitchFamily="18" charset="0"/>
                <a:cs typeface="Times New Roman" panose="02020603050405020304" pitchFamily="18" charset="0"/>
              </a:rPr>
            </a:br>
            <a:br>
              <a:rPr lang="en-US" sz="4000" dirty="0">
                <a:latin typeface="Times New Roman" panose="02020603050405020304" pitchFamily="18" charset="0"/>
                <a:cs typeface="Times New Roman" panose="02020603050405020304" pitchFamily="18" charset="0"/>
              </a:rPr>
            </a:br>
            <a:br>
              <a:rPr lang="en-US" sz="40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Implementation steps</a:t>
            </a: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8D1CE886-C10E-E6E3-CEDE-16C1FA8D32BF}"/>
              </a:ext>
            </a:extLst>
          </p:cNvPr>
          <p:cNvSpPr>
            <a:spLocks noGrp="1"/>
          </p:cNvSpPr>
          <p:nvPr>
            <p:ph idx="1"/>
          </p:nvPr>
        </p:nvSpPr>
        <p:spPr>
          <a:xfrm>
            <a:off x="1063088" y="882270"/>
            <a:ext cx="8968807" cy="5187226"/>
          </a:xfrm>
        </p:spPr>
        <p:txBody>
          <a:bodyPr/>
          <a:lstStyle/>
          <a:p>
            <a:pPr algn="just"/>
            <a:r>
              <a:rPr lang="en-US" sz="2000" dirty="0">
                <a:latin typeface="Times New Roman" panose="02020603050405020304" pitchFamily="18" charset="0"/>
                <a:cs typeface="Times New Roman" panose="02020603050405020304" pitchFamily="18" charset="0"/>
              </a:rPr>
              <a:t>Download dataset </a:t>
            </a:r>
          </a:p>
          <a:p>
            <a:pPr algn="just"/>
            <a:r>
              <a:rPr lang="en-US" sz="2000" dirty="0">
                <a:latin typeface="Times New Roman" panose="02020603050405020304" pitchFamily="18" charset="0"/>
                <a:cs typeface="Times New Roman" panose="02020603050405020304" pitchFamily="18" charset="0"/>
              </a:rPr>
              <a:t>Preprocessing dataset and corresponding labels</a:t>
            </a:r>
          </a:p>
          <a:p>
            <a:pPr algn="just"/>
            <a:r>
              <a:rPr lang="en-US" sz="2000" dirty="0">
                <a:latin typeface="Times New Roman" panose="02020603050405020304" pitchFamily="18" charset="0"/>
                <a:cs typeface="Times New Roman" panose="02020603050405020304" pitchFamily="18" charset="0"/>
              </a:rPr>
              <a:t>Loading the data and train the models</a:t>
            </a:r>
          </a:p>
          <a:p>
            <a:pPr algn="just"/>
            <a:r>
              <a:rPr lang="en-US" sz="2000" dirty="0">
                <a:latin typeface="Times New Roman" panose="02020603050405020304" pitchFamily="18" charset="0"/>
                <a:cs typeface="Times New Roman" panose="02020603050405020304" pitchFamily="18" charset="0"/>
              </a:rPr>
              <a:t>Plotting test accuracy</a:t>
            </a:r>
          </a:p>
          <a:p>
            <a:pPr algn="just"/>
            <a:r>
              <a:rPr lang="en-US" sz="2000" dirty="0">
                <a:latin typeface="Times New Roman" panose="02020603050405020304" pitchFamily="18" charset="0"/>
                <a:cs typeface="Times New Roman" panose="02020603050405020304" pitchFamily="18" charset="0"/>
              </a:rPr>
              <a:t>Uploading video file for prediction</a:t>
            </a:r>
          </a:p>
          <a:p>
            <a:pPr algn="just"/>
            <a:r>
              <a:rPr lang="en-US" sz="2000" dirty="0">
                <a:latin typeface="Times New Roman" panose="02020603050405020304" pitchFamily="18" charset="0"/>
                <a:cs typeface="Times New Roman" panose="02020603050405020304" pitchFamily="18" charset="0"/>
              </a:rPr>
              <a:t>Getting classification result with confidence rate</a:t>
            </a:r>
          </a:p>
          <a:p>
            <a:endParaRPr lang="en-US" dirty="0"/>
          </a:p>
          <a:p>
            <a:endParaRPr lang="en-US" dirty="0"/>
          </a:p>
        </p:txBody>
      </p:sp>
      <p:sp>
        <p:nvSpPr>
          <p:cNvPr id="4" name="Slide Number Placeholder 3">
            <a:extLst>
              <a:ext uri="{FF2B5EF4-FFF2-40B4-BE49-F238E27FC236}">
                <a16:creationId xmlns:a16="http://schemas.microsoft.com/office/drawing/2014/main" id="{4DE0B8B1-5D7B-DA27-C512-96D653DFCB43}"/>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11</a:t>
            </a:fld>
            <a:endParaRPr lang="en-US" dirty="0">
              <a:solidFill>
                <a:srgbClr val="FF0000"/>
              </a:solidFill>
            </a:endParaRPr>
          </a:p>
        </p:txBody>
      </p:sp>
    </p:spTree>
    <p:extLst>
      <p:ext uri="{BB962C8B-B14F-4D97-AF65-F5344CB8AC3E}">
        <p14:creationId xmlns:p14="http://schemas.microsoft.com/office/powerpoint/2010/main" val="2602672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DF5ED-8004-B342-8CEF-4A3072867B78}"/>
              </a:ext>
            </a:extLst>
          </p:cNvPr>
          <p:cNvSpPr>
            <a:spLocks noGrp="1"/>
          </p:cNvSpPr>
          <p:nvPr>
            <p:ph type="title"/>
          </p:nvPr>
        </p:nvSpPr>
        <p:spPr/>
        <p:txBody>
          <a:bodyPr/>
          <a:lstStyle/>
          <a:p>
            <a:r>
              <a:rPr lang="en-US" sz="4000" dirty="0">
                <a:latin typeface="Times New Roman" panose="02020603050405020304" pitchFamily="18" charset="0"/>
                <a:cs typeface="Times New Roman" panose="02020603050405020304" pitchFamily="18" charset="0"/>
              </a:rPr>
              <a:t>Methodology</a:t>
            </a:r>
            <a:br>
              <a:rPr lang="en-US" sz="4400"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E50C042D-6E47-EB79-403F-34C6E558542A}"/>
              </a:ext>
            </a:extLst>
          </p:cNvPr>
          <p:cNvSpPr>
            <a:spLocks noGrp="1"/>
          </p:cNvSpPr>
          <p:nvPr>
            <p:ph idx="1"/>
          </p:nvPr>
        </p:nvSpPr>
        <p:spPr>
          <a:xfrm>
            <a:off x="1023333" y="1028541"/>
            <a:ext cx="9008563" cy="5143659"/>
          </a:xfrm>
        </p:spPr>
        <p:txBody>
          <a:bodyPr>
            <a:normAutofit/>
          </a:bodyPr>
          <a:lstStyle/>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Dataset used</a:t>
            </a:r>
          </a:p>
          <a:p>
            <a:pPr marL="0" indent="0" algn="just">
              <a:buNone/>
            </a:pPr>
            <a:r>
              <a:rPr lang="en-US" sz="2000" dirty="0">
                <a:latin typeface="Times New Roman" panose="02020603050405020304" pitchFamily="18" charset="0"/>
                <a:cs typeface="Times New Roman" panose="02020603050405020304" pitchFamily="18" charset="0"/>
              </a:rPr>
              <a:t>       The primary data set used was provided by Kaggle[5] which contain 400 GB of data, selected 400 train videos and 400 test videos</a:t>
            </a:r>
          </a:p>
          <a:p>
            <a:pPr marL="0" indent="0" algn="just">
              <a:buNone/>
            </a:pPr>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Algorithms used</a:t>
            </a:r>
          </a:p>
          <a:p>
            <a:pPr marL="0" indent="0" algn="just">
              <a:buNone/>
            </a:pP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 CNN called </a:t>
            </a:r>
            <a:r>
              <a:rPr lang="en-US" sz="2000" b="0" dirty="0">
                <a:effectLst/>
                <a:latin typeface="Times New Roman" panose="02020603050405020304" pitchFamily="18" charset="0"/>
                <a:cs typeface="Times New Roman" panose="02020603050405020304" pitchFamily="18" charset="0"/>
              </a:rPr>
              <a:t>resnext50 which is used to extract features from each frames. Then this data is fed in to a LSTM for prediction</a:t>
            </a:r>
          </a:p>
          <a:p>
            <a:pPr marL="0" indent="0" algn="just">
              <a:buNone/>
            </a:pPr>
            <a:endParaRPr lang="en-US" sz="2000" dirty="0">
              <a:latin typeface="Times New Roman" panose="02020603050405020304" pitchFamily="18" charset="0"/>
              <a:cs typeface="Times New Roman" panose="02020603050405020304" pitchFamily="18" charset="0"/>
            </a:endParaRPr>
          </a:p>
          <a:p>
            <a:pPr marL="0" indent="0" algn="just">
              <a:buNone/>
            </a:pPr>
            <a:endParaRPr lang="en-US" sz="2000" dirty="0">
              <a:effectLst/>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1D57B18-7874-731D-129B-28BE41BDDA85}"/>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12</a:t>
            </a:fld>
            <a:endParaRPr lang="en-US" dirty="0">
              <a:solidFill>
                <a:srgbClr val="FF0000"/>
              </a:solidFill>
            </a:endParaRPr>
          </a:p>
        </p:txBody>
      </p:sp>
    </p:spTree>
    <p:extLst>
      <p:ext uri="{BB962C8B-B14F-4D97-AF65-F5344CB8AC3E}">
        <p14:creationId xmlns:p14="http://schemas.microsoft.com/office/powerpoint/2010/main" val="13783244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CD9B9BB-02B0-ABE5-4A1E-8F895B3EF507}"/>
              </a:ext>
            </a:extLst>
          </p:cNvPr>
          <p:cNvSpPr>
            <a:spLocks noGrp="1"/>
          </p:cNvSpPr>
          <p:nvPr>
            <p:ph idx="1"/>
          </p:nvPr>
        </p:nvSpPr>
        <p:spPr>
          <a:xfrm>
            <a:off x="954157" y="397566"/>
            <a:ext cx="8903075" cy="5782572"/>
          </a:xfrm>
        </p:spPr>
        <p:txBody>
          <a:bodyPr/>
          <a:lstStyle/>
          <a:p>
            <a:pPr algn="just"/>
            <a:r>
              <a:rPr lang="en-US" sz="2000" b="1" dirty="0">
                <a:effectLst/>
                <a:latin typeface="Times New Roman" panose="02020603050405020304" pitchFamily="18" charset="0"/>
                <a:cs typeface="Times New Roman" panose="02020603050405020304" pitchFamily="18" charset="0"/>
              </a:rPr>
              <a:t>Libraries used</a:t>
            </a:r>
          </a:p>
          <a:p>
            <a:pPr marL="0" indent="0" algn="just">
              <a:buNone/>
            </a:pP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Pytorch</a:t>
            </a:r>
            <a:r>
              <a:rPr lang="en-US" sz="2000" dirty="0">
                <a:latin typeface="Times New Roman" panose="02020603050405020304" pitchFamily="18" charset="0"/>
                <a:cs typeface="Times New Roman" panose="02020603050405020304" pitchFamily="18" charset="0"/>
              </a:rPr>
              <a:t> is an open source machine learning (ML) framework based on the Python programming language and the Torch library. It is one of the preferred platforms for deep learning research. The framework is built to speed up the process between research prototyping and deployment.</a:t>
            </a:r>
          </a:p>
          <a:p>
            <a:pPr algn="just"/>
            <a:r>
              <a:rPr lang="en-US" sz="2000" b="1" i="0" dirty="0">
                <a:effectLst/>
                <a:latin typeface="Times New Roman" panose="02020603050405020304" pitchFamily="18" charset="0"/>
                <a:cs typeface="Times New Roman" panose="02020603050405020304" pitchFamily="18" charset="0"/>
              </a:rPr>
              <a:t>Face Recognition</a:t>
            </a:r>
          </a:p>
          <a:p>
            <a:pPr marL="0" indent="0" algn="just">
              <a:buNone/>
            </a:pPr>
            <a:r>
              <a:rPr lang="en-US" sz="2000" b="0" i="0" dirty="0">
                <a:effectLst/>
                <a:latin typeface="Times New Roman" panose="02020603050405020304" pitchFamily="18" charset="0"/>
                <a:cs typeface="Times New Roman" panose="02020603050405020304" pitchFamily="18" charset="0"/>
              </a:rPr>
              <a:t>.</a:t>
            </a:r>
            <a:r>
              <a:rPr lang="en-US" sz="2000" dirty="0">
                <a:latin typeface="Times New Roman" panose="02020603050405020304" pitchFamily="18" charset="0"/>
                <a:cs typeface="Times New Roman" panose="02020603050405020304" pitchFamily="18" charset="0"/>
              </a:rPr>
              <a:t> Recognize and manipulate faces from Python or from the command line with the world’s simplest face recognition library</a:t>
            </a:r>
            <a:endParaRPr lang="en-US" sz="2000" b="0" i="0" dirty="0">
              <a:effectLst/>
              <a:latin typeface="Times New Roman" panose="02020603050405020304" pitchFamily="18" charset="0"/>
              <a:cs typeface="Times New Roman" panose="02020603050405020304" pitchFamily="18" charset="0"/>
            </a:endParaRPr>
          </a:p>
          <a:p>
            <a:endParaRPr lang="en-US" dirty="0"/>
          </a:p>
        </p:txBody>
      </p:sp>
      <p:sp>
        <p:nvSpPr>
          <p:cNvPr id="4" name="Slide Number Placeholder 3">
            <a:extLst>
              <a:ext uri="{FF2B5EF4-FFF2-40B4-BE49-F238E27FC236}">
                <a16:creationId xmlns:a16="http://schemas.microsoft.com/office/drawing/2014/main" id="{ECFE5BC8-E13D-DCAF-828A-BB655B4A47A8}"/>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13</a:t>
            </a:fld>
            <a:endParaRPr lang="en-US" dirty="0">
              <a:solidFill>
                <a:srgbClr val="FF0000"/>
              </a:solidFill>
            </a:endParaRPr>
          </a:p>
        </p:txBody>
      </p:sp>
    </p:spTree>
    <p:extLst>
      <p:ext uri="{BB962C8B-B14F-4D97-AF65-F5344CB8AC3E}">
        <p14:creationId xmlns:p14="http://schemas.microsoft.com/office/powerpoint/2010/main" val="4245525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54127-417D-2C80-9A1B-2BDEE24ABE66}"/>
              </a:ext>
            </a:extLst>
          </p:cNvPr>
          <p:cNvSpPr>
            <a:spLocks noGrp="1"/>
          </p:cNvSpPr>
          <p:nvPr>
            <p:ph type="title"/>
          </p:nvPr>
        </p:nvSpPr>
        <p:spPr>
          <a:xfrm>
            <a:off x="1249680" y="212035"/>
            <a:ext cx="9692640" cy="1346765"/>
          </a:xfrm>
        </p:spPr>
        <p:txBody>
          <a:bodyPr/>
          <a:lstStyle/>
          <a:p>
            <a:r>
              <a:rPr lang="en-US" sz="4000" dirty="0">
                <a:latin typeface="Times New Roman" panose="02020603050405020304" pitchFamily="18" charset="0"/>
                <a:cs typeface="Times New Roman" panose="02020603050405020304" pitchFamily="18" charset="0"/>
              </a:rPr>
              <a:t>Result and analysis</a:t>
            </a:r>
            <a:br>
              <a:rPr lang="en-US" sz="4400"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0698BA06-9B02-175A-7482-9B8885318778}"/>
              </a:ext>
            </a:extLst>
          </p:cNvPr>
          <p:cNvSpPr>
            <a:spLocks noGrp="1"/>
          </p:cNvSpPr>
          <p:nvPr>
            <p:ph idx="1"/>
          </p:nvPr>
        </p:nvSpPr>
        <p:spPr>
          <a:xfrm>
            <a:off x="1249679" y="1060174"/>
            <a:ext cx="9471329" cy="5473148"/>
          </a:xfrm>
        </p:spPr>
        <p:txBody>
          <a:bodyPr>
            <a:normAutofit/>
          </a:bodyPr>
          <a:lstStyle/>
          <a:p>
            <a:r>
              <a:rPr lang="en-US" sz="2000" dirty="0"/>
              <a:t>Plots </a:t>
            </a:r>
          </a:p>
        </p:txBody>
      </p:sp>
      <p:sp>
        <p:nvSpPr>
          <p:cNvPr id="4" name="Slide Number Placeholder 3">
            <a:extLst>
              <a:ext uri="{FF2B5EF4-FFF2-40B4-BE49-F238E27FC236}">
                <a16:creationId xmlns:a16="http://schemas.microsoft.com/office/drawing/2014/main" id="{2D43A330-BA14-F764-0EA7-DDDFD3E90FC2}"/>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14</a:t>
            </a:fld>
            <a:endParaRPr lang="en-US" dirty="0">
              <a:solidFill>
                <a:srgbClr val="FF0000"/>
              </a:solidFill>
            </a:endParaRPr>
          </a:p>
        </p:txBody>
      </p:sp>
      <p:pic>
        <p:nvPicPr>
          <p:cNvPr id="6" name="Picture 5">
            <a:extLst>
              <a:ext uri="{FF2B5EF4-FFF2-40B4-BE49-F238E27FC236}">
                <a16:creationId xmlns:a16="http://schemas.microsoft.com/office/drawing/2014/main" id="{6250969F-4F80-900F-FDD7-A68DD711C4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5517" y="1967967"/>
            <a:ext cx="4864882" cy="3268424"/>
          </a:xfrm>
          <a:prstGeom prst="rect">
            <a:avLst/>
          </a:prstGeom>
        </p:spPr>
      </p:pic>
    </p:spTree>
    <p:extLst>
      <p:ext uri="{BB962C8B-B14F-4D97-AF65-F5344CB8AC3E}">
        <p14:creationId xmlns:p14="http://schemas.microsoft.com/office/powerpoint/2010/main" val="509911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F250C67-4599-0FFE-D5DB-9D8ABFED571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77009" y="667779"/>
            <a:ext cx="7434469" cy="4961771"/>
          </a:xfrm>
        </p:spPr>
      </p:pic>
      <p:sp>
        <p:nvSpPr>
          <p:cNvPr id="4" name="Slide Number Placeholder 3">
            <a:extLst>
              <a:ext uri="{FF2B5EF4-FFF2-40B4-BE49-F238E27FC236}">
                <a16:creationId xmlns:a16="http://schemas.microsoft.com/office/drawing/2014/main" id="{ECE7AA4B-D49B-28BF-8810-9DBFC6B7514E}"/>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15</a:t>
            </a:fld>
            <a:endParaRPr lang="en-US" dirty="0">
              <a:solidFill>
                <a:srgbClr val="FF0000"/>
              </a:solidFill>
            </a:endParaRPr>
          </a:p>
        </p:txBody>
      </p:sp>
    </p:spTree>
    <p:extLst>
      <p:ext uri="{BB962C8B-B14F-4D97-AF65-F5344CB8AC3E}">
        <p14:creationId xmlns:p14="http://schemas.microsoft.com/office/powerpoint/2010/main" val="12248847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E55EE3E-339C-0D4A-9683-96A70F1947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6105" y="673776"/>
            <a:ext cx="6162259" cy="5065241"/>
          </a:xfrm>
        </p:spPr>
      </p:pic>
      <p:sp>
        <p:nvSpPr>
          <p:cNvPr id="4" name="Slide Number Placeholder 3">
            <a:extLst>
              <a:ext uri="{FF2B5EF4-FFF2-40B4-BE49-F238E27FC236}">
                <a16:creationId xmlns:a16="http://schemas.microsoft.com/office/drawing/2014/main" id="{7F63FEC2-EA01-01C6-5572-070CDFD93E81}"/>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16</a:t>
            </a:fld>
            <a:endParaRPr lang="en-US" dirty="0">
              <a:solidFill>
                <a:srgbClr val="FF0000"/>
              </a:solidFill>
            </a:endParaRPr>
          </a:p>
        </p:txBody>
      </p:sp>
      <p:pic>
        <p:nvPicPr>
          <p:cNvPr id="8" name="Picture 7">
            <a:extLst>
              <a:ext uri="{FF2B5EF4-FFF2-40B4-BE49-F238E27FC236}">
                <a16:creationId xmlns:a16="http://schemas.microsoft.com/office/drawing/2014/main" id="{6C596430-9807-BB65-3747-31452769FD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4432" y="2030420"/>
            <a:ext cx="2752524" cy="1398580"/>
          </a:xfrm>
          <a:prstGeom prst="rect">
            <a:avLst/>
          </a:prstGeom>
        </p:spPr>
      </p:pic>
    </p:spTree>
    <p:extLst>
      <p:ext uri="{BB962C8B-B14F-4D97-AF65-F5344CB8AC3E}">
        <p14:creationId xmlns:p14="http://schemas.microsoft.com/office/powerpoint/2010/main" val="3132626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141A25-4C05-80DE-4A7D-2D70F335F6A9}"/>
              </a:ext>
            </a:extLst>
          </p:cNvPr>
          <p:cNvSpPr>
            <a:spLocks noGrp="1"/>
          </p:cNvSpPr>
          <p:nvPr>
            <p:ph idx="1"/>
          </p:nvPr>
        </p:nvSpPr>
        <p:spPr>
          <a:xfrm>
            <a:off x="901148" y="238540"/>
            <a:ext cx="8956084" cy="5941598"/>
          </a:xfrm>
        </p:spPr>
        <p:txBody>
          <a:bodyPr>
            <a:normAutofit/>
          </a:bodyPr>
          <a:lstStyle/>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Predictions</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E442486-7FD0-0C05-4238-D3D31AEC8BCA}"/>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17</a:t>
            </a:fld>
            <a:endParaRPr lang="en-US" dirty="0">
              <a:solidFill>
                <a:srgbClr val="FF0000"/>
              </a:solidFill>
            </a:endParaRPr>
          </a:p>
        </p:txBody>
      </p:sp>
      <p:pic>
        <p:nvPicPr>
          <p:cNvPr id="9" name="Picture 8">
            <a:extLst>
              <a:ext uri="{FF2B5EF4-FFF2-40B4-BE49-F238E27FC236}">
                <a16:creationId xmlns:a16="http://schemas.microsoft.com/office/drawing/2014/main" id="{5B52348B-FFF8-65DA-D2F7-1A3B0EF72291}"/>
              </a:ext>
            </a:extLst>
          </p:cNvPr>
          <p:cNvPicPr>
            <a:picLocks noChangeAspect="1"/>
          </p:cNvPicPr>
          <p:nvPr/>
        </p:nvPicPr>
        <p:blipFill>
          <a:blip r:embed="rId4"/>
          <a:stretch>
            <a:fillRect/>
          </a:stretch>
        </p:blipFill>
        <p:spPr>
          <a:xfrm>
            <a:off x="1078737" y="1581971"/>
            <a:ext cx="4404513" cy="3374341"/>
          </a:xfrm>
          <a:prstGeom prst="rect">
            <a:avLst/>
          </a:prstGeom>
        </p:spPr>
      </p:pic>
      <p:pic>
        <p:nvPicPr>
          <p:cNvPr id="10" name="output">
            <a:hlinkClick r:id="" action="ppaction://media"/>
            <a:extLst>
              <a:ext uri="{FF2B5EF4-FFF2-40B4-BE49-F238E27FC236}">
                <a16:creationId xmlns:a16="http://schemas.microsoft.com/office/drawing/2014/main" id="{1093978F-A727-56B4-2BAF-0DB574FDB96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811618" y="1865244"/>
            <a:ext cx="2438400" cy="2438400"/>
          </a:xfrm>
          <a:prstGeom prst="rect">
            <a:avLst/>
          </a:prstGeom>
        </p:spPr>
      </p:pic>
    </p:spTree>
    <p:extLst>
      <p:ext uri="{BB962C8B-B14F-4D97-AF65-F5344CB8AC3E}">
        <p14:creationId xmlns:p14="http://schemas.microsoft.com/office/powerpoint/2010/main" val="3431929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3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17AE8BE4-1C55-04E9-1E7C-CF7A86676F9D}"/>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53632" y="1303283"/>
            <a:ext cx="4372585" cy="3229426"/>
          </a:xfrm>
        </p:spPr>
      </p:pic>
      <p:sp>
        <p:nvSpPr>
          <p:cNvPr id="4" name="Slide Number Placeholder 3">
            <a:extLst>
              <a:ext uri="{FF2B5EF4-FFF2-40B4-BE49-F238E27FC236}">
                <a16:creationId xmlns:a16="http://schemas.microsoft.com/office/drawing/2014/main" id="{0DA4F561-CE13-CA57-86C9-99C65CEABF87}"/>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18</a:t>
            </a:fld>
            <a:endParaRPr lang="en-US" dirty="0">
              <a:solidFill>
                <a:srgbClr val="FF0000"/>
              </a:solidFill>
            </a:endParaRPr>
          </a:p>
        </p:txBody>
      </p:sp>
      <p:pic>
        <p:nvPicPr>
          <p:cNvPr id="7" name="abarnvbtwb">
            <a:hlinkClick r:id="" action="ppaction://media"/>
            <a:extLst>
              <a:ext uri="{FF2B5EF4-FFF2-40B4-BE49-F238E27FC236}">
                <a16:creationId xmlns:a16="http://schemas.microsoft.com/office/drawing/2014/main" id="{3C4271E4-1A6D-7764-E78D-8E916E685DA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994941" y="1550504"/>
            <a:ext cx="4456386" cy="2506717"/>
          </a:xfrm>
          <a:prstGeom prst="rect">
            <a:avLst/>
          </a:prstGeom>
        </p:spPr>
      </p:pic>
    </p:spTree>
    <p:extLst>
      <p:ext uri="{BB962C8B-B14F-4D97-AF65-F5344CB8AC3E}">
        <p14:creationId xmlns:p14="http://schemas.microsoft.com/office/powerpoint/2010/main" val="747554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2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06796-25E5-D065-3900-A55AB6A52963}"/>
              </a:ext>
            </a:extLst>
          </p:cNvPr>
          <p:cNvSpPr>
            <a:spLocks noGrp="1"/>
          </p:cNvSpPr>
          <p:nvPr>
            <p:ph type="title"/>
          </p:nvPr>
        </p:nvSpPr>
        <p:spPr/>
        <p:txBody>
          <a:bodyPr/>
          <a:lstStyle/>
          <a:p>
            <a:r>
              <a:rPr lang="en-US" sz="4000" dirty="0">
                <a:latin typeface="Times New Roman" panose="02020603050405020304" pitchFamily="18" charset="0"/>
                <a:cs typeface="Times New Roman" panose="02020603050405020304" pitchFamily="18" charset="0"/>
              </a:rPr>
              <a:t>Conclusion</a:t>
            </a:r>
            <a:br>
              <a:rPr lang="en-US" sz="4400"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DE33D29A-DB4A-3C85-8F15-D5F20190EA3A}"/>
              </a:ext>
            </a:extLst>
          </p:cNvPr>
          <p:cNvSpPr>
            <a:spLocks noGrp="1"/>
          </p:cNvSpPr>
          <p:nvPr>
            <p:ph idx="1"/>
          </p:nvPr>
        </p:nvSpPr>
        <p:spPr>
          <a:xfrm>
            <a:off x="1237488" y="1253331"/>
            <a:ext cx="8595360" cy="4351337"/>
          </a:xfrm>
        </p:spPr>
        <p:txBody>
          <a:bodyPr/>
          <a:lstStyle/>
          <a:p>
            <a:r>
              <a:rPr lang="en-US" dirty="0"/>
              <a:t>The implemented algorithms were able to predict real and fake videos correctly.</a:t>
            </a:r>
          </a:p>
          <a:p>
            <a:r>
              <a:rPr lang="en-US" dirty="0"/>
              <a:t>Got an average accuracy of 82 %</a:t>
            </a:r>
          </a:p>
          <a:p>
            <a:r>
              <a:rPr lang="en-US" dirty="0"/>
              <a:t>Day by day deepfakes are improving thus we need to train the model for new fakes and improve it’s accuracy</a:t>
            </a:r>
          </a:p>
        </p:txBody>
      </p:sp>
      <p:sp>
        <p:nvSpPr>
          <p:cNvPr id="4" name="Slide Number Placeholder 3">
            <a:extLst>
              <a:ext uri="{FF2B5EF4-FFF2-40B4-BE49-F238E27FC236}">
                <a16:creationId xmlns:a16="http://schemas.microsoft.com/office/drawing/2014/main" id="{DA957469-AEA8-0998-1360-0CB7969FA282}"/>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19</a:t>
            </a:fld>
            <a:endParaRPr lang="en-US" dirty="0">
              <a:solidFill>
                <a:srgbClr val="FF0000"/>
              </a:solidFill>
            </a:endParaRPr>
          </a:p>
        </p:txBody>
      </p:sp>
    </p:spTree>
    <p:extLst>
      <p:ext uri="{BB962C8B-B14F-4D97-AF65-F5344CB8AC3E}">
        <p14:creationId xmlns:p14="http://schemas.microsoft.com/office/powerpoint/2010/main" val="865341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7FE19-B106-84CF-17C4-CBBA6F44347B}"/>
              </a:ext>
            </a:extLst>
          </p:cNvPr>
          <p:cNvSpPr>
            <a:spLocks noGrp="1"/>
          </p:cNvSpPr>
          <p:nvPr>
            <p:ph type="title"/>
          </p:nvPr>
        </p:nvSpPr>
        <p:spPr>
          <a:xfrm>
            <a:off x="1261872" y="365760"/>
            <a:ext cx="9692640" cy="667910"/>
          </a:xfrm>
        </p:spPr>
        <p:txBody>
          <a:bodyPr>
            <a:normAutofit fontScale="90000"/>
          </a:bodyPr>
          <a:lstStyle/>
          <a:p>
            <a:r>
              <a:rPr lang="en-US" dirty="0">
                <a:latin typeface="Times New Roman" panose="02020603050405020304" pitchFamily="18" charset="0"/>
                <a:cs typeface="Times New Roman" panose="02020603050405020304" pitchFamily="18" charset="0"/>
              </a:rPr>
              <a:t>Table of contents</a:t>
            </a:r>
          </a:p>
        </p:txBody>
      </p:sp>
      <p:sp>
        <p:nvSpPr>
          <p:cNvPr id="3" name="Content Placeholder 2">
            <a:extLst>
              <a:ext uri="{FF2B5EF4-FFF2-40B4-BE49-F238E27FC236}">
                <a16:creationId xmlns:a16="http://schemas.microsoft.com/office/drawing/2014/main" id="{185BB20A-A299-CE94-1AA5-476159851067}"/>
              </a:ext>
            </a:extLst>
          </p:cNvPr>
          <p:cNvSpPr>
            <a:spLocks noGrp="1"/>
          </p:cNvSpPr>
          <p:nvPr>
            <p:ph idx="1"/>
          </p:nvPr>
        </p:nvSpPr>
        <p:spPr>
          <a:xfrm>
            <a:off x="1261872" y="1033670"/>
            <a:ext cx="8595360" cy="5458570"/>
          </a:xfrm>
        </p:spPr>
        <p:txBody>
          <a:bodyPr>
            <a:normAutofit/>
          </a:bodyPr>
          <a:lstStyle/>
          <a:p>
            <a:pPr algn="just"/>
            <a:r>
              <a:rPr lang="en-US" sz="2000" dirty="0">
                <a:latin typeface="Times New Roman" panose="02020603050405020304" pitchFamily="18" charset="0"/>
                <a:cs typeface="Times New Roman" panose="02020603050405020304" pitchFamily="18" charset="0"/>
              </a:rPr>
              <a:t>Introduction</a:t>
            </a:r>
          </a:p>
          <a:p>
            <a:pPr algn="just"/>
            <a:r>
              <a:rPr lang="en-US" sz="2000" dirty="0">
                <a:latin typeface="Times New Roman" panose="02020603050405020304" pitchFamily="18" charset="0"/>
                <a:cs typeface="Times New Roman" panose="02020603050405020304" pitchFamily="18" charset="0"/>
              </a:rPr>
              <a:t>Problem statement</a:t>
            </a:r>
          </a:p>
          <a:p>
            <a:pPr algn="just"/>
            <a:r>
              <a:rPr lang="en-US" sz="2000" dirty="0">
                <a:latin typeface="Times New Roman" panose="02020603050405020304" pitchFamily="18" charset="0"/>
                <a:cs typeface="Times New Roman" panose="02020603050405020304" pitchFamily="18" charset="0"/>
              </a:rPr>
              <a:t>Objectives</a:t>
            </a:r>
          </a:p>
          <a:p>
            <a:pPr algn="just"/>
            <a:r>
              <a:rPr lang="en-US" sz="2000" dirty="0">
                <a:latin typeface="Times New Roman" panose="02020603050405020304" pitchFamily="18" charset="0"/>
                <a:cs typeface="Times New Roman" panose="02020603050405020304" pitchFamily="18" charset="0"/>
              </a:rPr>
              <a:t>Motivation</a:t>
            </a:r>
          </a:p>
          <a:p>
            <a:pPr algn="just"/>
            <a:r>
              <a:rPr lang="en-US" sz="2000" dirty="0">
                <a:latin typeface="Times New Roman" panose="02020603050405020304" pitchFamily="18" charset="0"/>
                <a:cs typeface="Times New Roman" panose="02020603050405020304" pitchFamily="18" charset="0"/>
              </a:rPr>
              <a:t>Existing methods</a:t>
            </a:r>
          </a:p>
          <a:p>
            <a:pPr algn="just"/>
            <a:r>
              <a:rPr lang="en-US" sz="2000" dirty="0">
                <a:latin typeface="Times New Roman" panose="02020603050405020304" pitchFamily="18" charset="0"/>
                <a:cs typeface="Times New Roman" panose="02020603050405020304" pitchFamily="18" charset="0"/>
              </a:rPr>
              <a:t>Design</a:t>
            </a:r>
          </a:p>
          <a:p>
            <a:pPr algn="just"/>
            <a:r>
              <a:rPr lang="en-US" sz="2000" dirty="0">
                <a:latin typeface="Times New Roman" panose="02020603050405020304" pitchFamily="18" charset="0"/>
                <a:cs typeface="Times New Roman" panose="02020603050405020304" pitchFamily="18" charset="0"/>
              </a:rPr>
              <a:t>Implementation steps</a:t>
            </a:r>
          </a:p>
          <a:p>
            <a:pPr algn="just"/>
            <a:r>
              <a:rPr lang="en-US" sz="2000" dirty="0">
                <a:latin typeface="Times New Roman" panose="02020603050405020304" pitchFamily="18" charset="0"/>
                <a:cs typeface="Times New Roman" panose="02020603050405020304" pitchFamily="18" charset="0"/>
              </a:rPr>
              <a:t>Methodology</a:t>
            </a:r>
          </a:p>
          <a:p>
            <a:pPr algn="just"/>
            <a:r>
              <a:rPr lang="en-US" sz="2000" dirty="0">
                <a:latin typeface="Times New Roman" panose="02020603050405020304" pitchFamily="18" charset="0"/>
                <a:cs typeface="Times New Roman" panose="02020603050405020304" pitchFamily="18" charset="0"/>
              </a:rPr>
              <a:t>Result and analysis</a:t>
            </a:r>
          </a:p>
          <a:p>
            <a:pPr algn="just"/>
            <a:r>
              <a:rPr lang="en-US" sz="2000" dirty="0">
                <a:latin typeface="Times New Roman" panose="02020603050405020304" pitchFamily="18" charset="0"/>
                <a:cs typeface="Times New Roman" panose="02020603050405020304" pitchFamily="18" charset="0"/>
              </a:rPr>
              <a:t>Conclusion</a:t>
            </a:r>
          </a:p>
          <a:p>
            <a:pPr algn="just"/>
            <a:r>
              <a:rPr lang="en-US" sz="2000" dirty="0">
                <a:latin typeface="Times New Roman" panose="02020603050405020304" pitchFamily="18" charset="0"/>
                <a:cs typeface="Times New Roman" panose="02020603050405020304" pitchFamily="18" charset="0"/>
              </a:rPr>
              <a:t>References</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52E52A3-32C6-D076-DF72-85F66BE205F2}"/>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2</a:t>
            </a:fld>
            <a:endParaRPr lang="en-US" dirty="0">
              <a:solidFill>
                <a:srgbClr val="FF0000"/>
              </a:solidFill>
            </a:endParaRPr>
          </a:p>
        </p:txBody>
      </p:sp>
    </p:spTree>
    <p:extLst>
      <p:ext uri="{BB962C8B-B14F-4D97-AF65-F5344CB8AC3E}">
        <p14:creationId xmlns:p14="http://schemas.microsoft.com/office/powerpoint/2010/main" val="28565260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1B340-B4A0-D769-523A-D8685C9EDF21}"/>
              </a:ext>
            </a:extLst>
          </p:cNvPr>
          <p:cNvSpPr>
            <a:spLocks noGrp="1"/>
          </p:cNvSpPr>
          <p:nvPr>
            <p:ph type="title"/>
          </p:nvPr>
        </p:nvSpPr>
        <p:spPr/>
        <p:txBody>
          <a:bodyPr/>
          <a:lstStyle/>
          <a:p>
            <a:r>
              <a:rPr lang="en-US" sz="4000" dirty="0">
                <a:latin typeface="Times New Roman" panose="02020603050405020304" pitchFamily="18" charset="0"/>
                <a:cs typeface="Times New Roman" panose="02020603050405020304" pitchFamily="18" charset="0"/>
              </a:rPr>
              <a:t>References</a:t>
            </a:r>
            <a:br>
              <a:rPr lang="en-US" sz="4400"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A0A6D06B-C132-A4EC-C141-6D4F1AD445DF}"/>
              </a:ext>
            </a:extLst>
          </p:cNvPr>
          <p:cNvSpPr>
            <a:spLocks noGrp="1"/>
          </p:cNvSpPr>
          <p:nvPr>
            <p:ph idx="1"/>
          </p:nvPr>
        </p:nvSpPr>
        <p:spPr>
          <a:xfrm>
            <a:off x="1089594" y="1126435"/>
            <a:ext cx="9088076" cy="5045765"/>
          </a:xfrm>
        </p:spPr>
        <p:txBody>
          <a:bodyPr>
            <a:normAutofit fontScale="92500" lnSpcReduction="10000"/>
          </a:bodyPr>
          <a:lstStyle/>
          <a:p>
            <a:pPr algn="just"/>
            <a:r>
              <a:rPr lang="en-US" sz="1800" b="0" i="0" u="none" strike="noStrike" baseline="0" dirty="0">
                <a:solidFill>
                  <a:srgbClr val="000000"/>
                </a:solidFill>
                <a:latin typeface="Times New Roman" panose="02020603050405020304" pitchFamily="18" charset="0"/>
                <a:cs typeface="Times New Roman" panose="02020603050405020304" pitchFamily="18" charset="0"/>
              </a:rPr>
              <a:t>[1] Li, Y., Chang, M.-C. and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Lyu</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S. (2018) In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Ictu</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Oculi: Exposing AI Generated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FakeFace</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Videos by Detecting Eye Blinking. 2018 IEEE International Workshop on Information Forensics and Security (WIFS), Hong Kong, 11-13 December 2018, 1-7. </a:t>
            </a:r>
            <a:r>
              <a:rPr lang="en-US" sz="1800" b="0" i="0" u="none" strike="noStrike" baseline="0" dirty="0">
                <a:solidFill>
                  <a:srgbClr val="0000FF"/>
                </a:solidFill>
                <a:latin typeface="Times New Roman" panose="02020603050405020304" pitchFamily="18" charset="0"/>
                <a:cs typeface="Times New Roman" panose="02020603050405020304" pitchFamily="18" charset="0"/>
                <a:hlinkClick r:id="rId2"/>
              </a:rPr>
              <a:t>https://doi.org/10.1109/WIFS.2018.8630787</a:t>
            </a:r>
            <a:endParaRPr lang="en-US" sz="1800" b="0" i="0" u="none" strike="noStrike" baseline="0" dirty="0">
              <a:solidFill>
                <a:srgbClr val="0000FF"/>
              </a:solidFill>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[2] </a:t>
            </a:r>
            <a:r>
              <a:rPr lang="en-US" sz="1800" b="0" i="0" u="none" strike="noStrike" baseline="0" dirty="0" err="1">
                <a:solidFill>
                  <a:srgbClr val="000000"/>
                </a:solidFill>
                <a:latin typeface="MinionPro-Capt"/>
              </a:rPr>
              <a:t>Ciftci</a:t>
            </a:r>
            <a:r>
              <a:rPr lang="en-US" sz="1800" b="0" i="0" u="none" strike="noStrike" baseline="0" dirty="0">
                <a:solidFill>
                  <a:srgbClr val="000000"/>
                </a:solidFill>
                <a:latin typeface="MinionPro-Capt"/>
              </a:rPr>
              <a:t>, U.A., Demir, I. and Yin, L. (2020) How Do the Hearts of Deep Fakes Beat? Deep Fake Source Detection via Interpreting Residuals with Biological Signals. 2020 IEEE International Joint Conference on Biometrics (IJCB), Houston, 28 September- 1 October 2020, 1-10. </a:t>
            </a:r>
            <a:r>
              <a:rPr lang="en-US" sz="1800" b="0" i="0" u="none" strike="noStrike" baseline="0" dirty="0">
                <a:solidFill>
                  <a:srgbClr val="0000FF"/>
                </a:solidFill>
                <a:latin typeface="MinionPro-Capt"/>
                <a:hlinkClick r:id="rId3"/>
              </a:rPr>
              <a:t>https://doi.org/10.1109/IJCB48548.2020.9304909</a:t>
            </a:r>
            <a:endParaRPr lang="en-US" sz="1800" b="0" i="0" u="none" strike="noStrike" baseline="0" dirty="0">
              <a:solidFill>
                <a:srgbClr val="0000FF"/>
              </a:solidFill>
              <a:latin typeface="MinionPro-Capt"/>
            </a:endParaRPr>
          </a:p>
          <a:p>
            <a:pPr algn="just"/>
            <a:r>
              <a:rPr lang="en-US" sz="2000" dirty="0">
                <a:solidFill>
                  <a:srgbClr val="000000"/>
                </a:solidFill>
                <a:latin typeface="Times New Roman" panose="02020603050405020304" pitchFamily="18" charset="0"/>
                <a:cs typeface="Times New Roman" panose="02020603050405020304" pitchFamily="18" charset="0"/>
              </a:rPr>
              <a:t>[</a:t>
            </a:r>
            <a:r>
              <a:rPr lang="en-US" sz="2000" b="0" i="0" u="none" strike="noStrike" baseline="0" dirty="0">
                <a:solidFill>
                  <a:srgbClr val="000000"/>
                </a:solidFill>
                <a:latin typeface="Times New Roman" panose="02020603050405020304" pitchFamily="18" charset="0"/>
                <a:cs typeface="Times New Roman" panose="02020603050405020304" pitchFamily="18" charset="0"/>
              </a:rPr>
              <a:t>3] </a:t>
            </a:r>
            <a:r>
              <a:rPr lang="en-US" sz="2000" b="0" i="0" u="none" strike="noStrike" baseline="0" dirty="0" err="1">
                <a:solidFill>
                  <a:srgbClr val="000000"/>
                </a:solidFill>
                <a:latin typeface="Times New Roman" panose="02020603050405020304" pitchFamily="18" charset="0"/>
                <a:cs typeface="Times New Roman" panose="02020603050405020304" pitchFamily="18" charset="0"/>
              </a:rPr>
              <a:t>Güera</a:t>
            </a:r>
            <a:r>
              <a:rPr lang="en-US" sz="2000" b="0" i="0" u="none" strike="noStrike" baseline="0" dirty="0">
                <a:solidFill>
                  <a:srgbClr val="000000"/>
                </a:solidFill>
                <a:latin typeface="Times New Roman" panose="02020603050405020304" pitchFamily="18" charset="0"/>
                <a:cs typeface="Times New Roman" panose="02020603050405020304" pitchFamily="18" charset="0"/>
              </a:rPr>
              <a:t>, D. and </a:t>
            </a:r>
            <a:r>
              <a:rPr lang="en-US" sz="2000" b="0" i="0" u="none" strike="noStrike" baseline="0" dirty="0" err="1">
                <a:solidFill>
                  <a:srgbClr val="000000"/>
                </a:solidFill>
                <a:latin typeface="Times New Roman" panose="02020603050405020304" pitchFamily="18" charset="0"/>
                <a:cs typeface="Times New Roman" panose="02020603050405020304" pitchFamily="18" charset="0"/>
              </a:rPr>
              <a:t>Delp</a:t>
            </a:r>
            <a:r>
              <a:rPr lang="en-US" sz="2000" b="0" i="0" u="none" strike="noStrike" baseline="0" dirty="0">
                <a:solidFill>
                  <a:srgbClr val="000000"/>
                </a:solidFill>
                <a:latin typeface="Times New Roman" panose="02020603050405020304" pitchFamily="18" charset="0"/>
                <a:cs typeface="Times New Roman" panose="02020603050405020304" pitchFamily="18" charset="0"/>
              </a:rPr>
              <a:t>, E.J. (2018) Deepfake Video Detection Using Recurrent Neural Networks. 2018 15th IEEE International Conference on Advanced Video and Signal Based Surveillance (AVSS), Auckland, 27-30 November 2018, 1-6. </a:t>
            </a:r>
            <a:r>
              <a:rPr lang="en-US" sz="2000" b="0" i="0" u="none" strike="noStrike" baseline="0" dirty="0">
                <a:solidFill>
                  <a:srgbClr val="0000FF"/>
                </a:solidFill>
                <a:latin typeface="Times New Roman" panose="02020603050405020304" pitchFamily="18" charset="0"/>
                <a:cs typeface="Times New Roman" panose="02020603050405020304" pitchFamily="18" charset="0"/>
                <a:hlinkClick r:id="rId4"/>
              </a:rPr>
              <a:t>https://doi.org/10.1109/AVSS.2018.8639163</a:t>
            </a:r>
            <a:endParaRPr lang="en-US" sz="2000" b="0" i="0" u="none" strike="noStrike" baseline="0" dirty="0">
              <a:solidFill>
                <a:srgbClr val="0000FF"/>
              </a:solidFill>
              <a:latin typeface="Times New Roman" panose="02020603050405020304" pitchFamily="18" charset="0"/>
              <a:cs typeface="Times New Roman" panose="02020603050405020304" pitchFamily="18" charset="0"/>
            </a:endParaRPr>
          </a:p>
          <a:p>
            <a:pPr algn="l"/>
            <a:r>
              <a:rPr lang="en-US" sz="2000" b="0" i="0" u="none" strike="noStrike" baseline="0" dirty="0">
                <a:solidFill>
                  <a:srgbClr val="000000"/>
                </a:solidFill>
                <a:latin typeface="Times New Roman" panose="02020603050405020304" pitchFamily="18" charset="0"/>
                <a:cs typeface="Times New Roman" panose="02020603050405020304" pitchFamily="18" charset="0"/>
              </a:rPr>
              <a:t>[4] How to cite this paper: </a:t>
            </a:r>
            <a:r>
              <a:rPr lang="en-US" sz="2000" b="0" i="0" u="none" strike="noStrike" baseline="0" dirty="0" err="1">
                <a:solidFill>
                  <a:srgbClr val="000000"/>
                </a:solidFill>
                <a:latin typeface="Times New Roman" panose="02020603050405020304" pitchFamily="18" charset="0"/>
                <a:cs typeface="Times New Roman" panose="02020603050405020304" pitchFamily="18" charset="0"/>
              </a:rPr>
              <a:t>Almars</a:t>
            </a:r>
            <a:r>
              <a:rPr lang="en-US" sz="2000" b="0" i="0" u="none" strike="noStrike" baseline="0" dirty="0">
                <a:solidFill>
                  <a:srgbClr val="000000"/>
                </a:solidFill>
                <a:latin typeface="Times New Roman" panose="02020603050405020304" pitchFamily="18" charset="0"/>
                <a:cs typeface="Times New Roman" panose="02020603050405020304" pitchFamily="18" charset="0"/>
              </a:rPr>
              <a:t>, A.M. (2021) Deepfakes Detection Techniques Using Deep Learning: A Survey. Journal of Computer and Communications , 9, 20-35. </a:t>
            </a:r>
            <a:r>
              <a:rPr lang="en-US" sz="2000" b="0" i="0" u="none" strike="noStrike" baseline="0" dirty="0">
                <a:solidFill>
                  <a:srgbClr val="0000FF"/>
                </a:solidFill>
                <a:latin typeface="Times New Roman" panose="02020603050405020304" pitchFamily="18" charset="0"/>
                <a:cs typeface="Times New Roman" panose="02020603050405020304" pitchFamily="18" charset="0"/>
                <a:hlinkClick r:id="rId5"/>
              </a:rPr>
              <a:t>https://doi.org/10.4236/jcc.2021.95003</a:t>
            </a:r>
            <a:r>
              <a:rPr lang="en-US" sz="2000" b="0" i="0" u="none" strike="noStrike" baseline="0" dirty="0">
                <a:solidFill>
                  <a:srgbClr val="0000FF"/>
                </a:solidFill>
                <a:latin typeface="Times New Roman" panose="02020603050405020304" pitchFamily="18" charset="0"/>
                <a:cs typeface="Times New Roman" panose="02020603050405020304" pitchFamily="18" charset="0"/>
              </a:rPr>
              <a:t> </a:t>
            </a:r>
            <a:r>
              <a:rPr lang="en-US" sz="2000" b="0" i="0" u="none" strike="noStrike" baseline="0" dirty="0">
                <a:latin typeface="Times New Roman" panose="02020603050405020304" pitchFamily="18" charset="0"/>
                <a:cs typeface="Times New Roman" panose="02020603050405020304" pitchFamily="18" charset="0"/>
              </a:rPr>
              <a:t>College of Computer Science and Engineering, Taibah University, Yanbu, Saudi Arabia</a:t>
            </a:r>
          </a:p>
          <a:p>
            <a:pPr algn="l"/>
            <a:r>
              <a:rPr lang="en-US" sz="2000" dirty="0">
                <a:latin typeface="Times New Roman" panose="02020603050405020304" pitchFamily="18" charset="0"/>
                <a:cs typeface="Times New Roman" panose="02020603050405020304" pitchFamily="18" charset="0"/>
              </a:rPr>
              <a:t>[5] https://www.kaggle.com/competitions/deepfake-detection-challenge/data</a:t>
            </a:r>
            <a:endParaRPr lang="en-US" sz="2400" b="0" i="0" u="none" strike="noStrike" baseline="0" dirty="0">
              <a:latin typeface="Times New Roman" panose="02020603050405020304" pitchFamily="18" charset="0"/>
              <a:cs typeface="Times New Roman" panose="02020603050405020304" pitchFamily="18" charset="0"/>
            </a:endParaRPr>
          </a:p>
          <a:p>
            <a:pPr algn="l"/>
            <a:endParaRPr lang="en-US" sz="2000" b="0" i="0" u="none" strike="noStrike" baseline="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10074E6-62CC-1B46-F59C-81F8F888BEC6}"/>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20</a:t>
            </a:fld>
            <a:endParaRPr lang="en-US" dirty="0">
              <a:solidFill>
                <a:srgbClr val="FF0000"/>
              </a:solidFill>
            </a:endParaRPr>
          </a:p>
        </p:txBody>
      </p:sp>
    </p:spTree>
    <p:extLst>
      <p:ext uri="{BB962C8B-B14F-4D97-AF65-F5344CB8AC3E}">
        <p14:creationId xmlns:p14="http://schemas.microsoft.com/office/powerpoint/2010/main" val="13206307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D50A1-BF98-3FBF-0A50-60DF83FF9350}"/>
              </a:ext>
            </a:extLst>
          </p:cNvPr>
          <p:cNvSpPr>
            <a:spLocks noGrp="1"/>
          </p:cNvSpPr>
          <p:nvPr>
            <p:ph type="title"/>
          </p:nvPr>
        </p:nvSpPr>
        <p:spPr>
          <a:xfrm>
            <a:off x="890811" y="2446351"/>
            <a:ext cx="9692640" cy="1325562"/>
          </a:xfrm>
        </p:spPr>
        <p:txBody>
          <a:bodyPr>
            <a:normAutofit/>
          </a:bodyPr>
          <a:lstStyle/>
          <a:p>
            <a:r>
              <a:rPr lang="en-US" sz="4800" dirty="0">
                <a:latin typeface="Times New Roman" panose="02020603050405020304" pitchFamily="18" charset="0"/>
                <a:cs typeface="Times New Roman" panose="02020603050405020304" pitchFamily="18" charset="0"/>
              </a:rPr>
              <a:t>                 THAK YOU</a:t>
            </a:r>
          </a:p>
        </p:txBody>
      </p:sp>
      <p:sp>
        <p:nvSpPr>
          <p:cNvPr id="4" name="Slide Number Placeholder 3">
            <a:extLst>
              <a:ext uri="{FF2B5EF4-FFF2-40B4-BE49-F238E27FC236}">
                <a16:creationId xmlns:a16="http://schemas.microsoft.com/office/drawing/2014/main" id="{DCB0AD3A-8526-1660-C858-B6E5D7C2DC9C}"/>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21</a:t>
            </a:fld>
            <a:endParaRPr lang="en-US" dirty="0">
              <a:solidFill>
                <a:srgbClr val="FF0000"/>
              </a:solidFill>
            </a:endParaRPr>
          </a:p>
        </p:txBody>
      </p:sp>
    </p:spTree>
    <p:extLst>
      <p:ext uri="{BB962C8B-B14F-4D97-AF65-F5344CB8AC3E}">
        <p14:creationId xmlns:p14="http://schemas.microsoft.com/office/powerpoint/2010/main" val="251732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41025-8989-2300-EA98-202B064BD772}"/>
              </a:ext>
            </a:extLst>
          </p:cNvPr>
          <p:cNvSpPr>
            <a:spLocks noGrp="1"/>
          </p:cNvSpPr>
          <p:nvPr>
            <p:ph type="title"/>
          </p:nvPr>
        </p:nvSpPr>
        <p:spPr>
          <a:xfrm>
            <a:off x="917316" y="895847"/>
            <a:ext cx="9692640" cy="508883"/>
          </a:xfrm>
        </p:spPr>
        <p:txBody>
          <a:bodyPr>
            <a:normAutofit fontScale="90000"/>
          </a:bodyPr>
          <a:lstStyle/>
          <a:p>
            <a:r>
              <a:rPr lang="en-US" dirty="0">
                <a:latin typeface="Times New Roman" panose="02020603050405020304" pitchFamily="18" charset="0"/>
                <a:cs typeface="Times New Roman" panose="02020603050405020304" pitchFamily="18" charset="0"/>
              </a:rPr>
              <a:t>Introduction</a:t>
            </a:r>
            <a:br>
              <a:rPr lang="en-US" sz="4400"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E636D6C3-8433-6297-8FE9-F96D0D9B5CF9}"/>
              </a:ext>
            </a:extLst>
          </p:cNvPr>
          <p:cNvSpPr>
            <a:spLocks noGrp="1"/>
          </p:cNvSpPr>
          <p:nvPr>
            <p:ph idx="1"/>
          </p:nvPr>
        </p:nvSpPr>
        <p:spPr>
          <a:xfrm>
            <a:off x="917316" y="895847"/>
            <a:ext cx="9869954" cy="5769996"/>
          </a:xfrm>
        </p:spPr>
        <p:txBody>
          <a:bodyPr>
            <a:normAutofit/>
          </a:bodyPr>
          <a:lstStyle/>
          <a:p>
            <a:pPr marL="0" indent="0">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Deep fake is a technique for human image synthesis based on artificial intelligence</a:t>
            </a:r>
          </a:p>
          <a:p>
            <a:pPr algn="just"/>
            <a:r>
              <a:rPr lang="en-US" sz="2400" dirty="0">
                <a:latin typeface="Times New Roman" panose="02020603050405020304" pitchFamily="18" charset="0"/>
                <a:cs typeface="Times New Roman" panose="02020603050405020304" pitchFamily="18" charset="0"/>
              </a:rPr>
              <a:t>Deep fakes are created by combing and superimposing existing images and videos onto source images or videos using a deep learning technique known as generative adversarial network.</a:t>
            </a:r>
          </a:p>
          <a:p>
            <a:pPr algn="just"/>
            <a:r>
              <a:rPr lang="en-US" sz="2400" dirty="0">
                <a:latin typeface="Times New Roman" panose="02020603050405020304" pitchFamily="18" charset="0"/>
                <a:cs typeface="Times New Roman" panose="02020603050405020304" pitchFamily="18" charset="0"/>
              </a:rPr>
              <a:t>Deepfake detection system allow computers to identify these kind of fake media</a:t>
            </a:r>
          </a:p>
          <a:p>
            <a:pPr marL="0" indent="0">
              <a:buNone/>
            </a:pPr>
            <a:endParaRPr lang="en-US" sz="2400" b="0" i="0" dirty="0">
              <a:effectLst/>
              <a:latin typeface="Times New Roman" panose="02020603050405020304" pitchFamily="18" charset="0"/>
              <a:cs typeface="Times New Roman" panose="02020603050405020304" pitchFamily="18" charset="0"/>
            </a:endParaRPr>
          </a:p>
          <a:p>
            <a:pPr marL="0" indent="0">
              <a:buNone/>
            </a:pPr>
            <a:endParaRPr lang="en-US" sz="2400" dirty="0"/>
          </a:p>
        </p:txBody>
      </p:sp>
      <p:sp>
        <p:nvSpPr>
          <p:cNvPr id="4" name="Slide Number Placeholder 3">
            <a:extLst>
              <a:ext uri="{FF2B5EF4-FFF2-40B4-BE49-F238E27FC236}">
                <a16:creationId xmlns:a16="http://schemas.microsoft.com/office/drawing/2014/main" id="{4996C871-B01C-C4A7-ED70-8E82C51BE9E8}"/>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3</a:t>
            </a:fld>
            <a:endParaRPr lang="en-US" dirty="0">
              <a:solidFill>
                <a:srgbClr val="FF0000"/>
              </a:solidFill>
            </a:endParaRPr>
          </a:p>
        </p:txBody>
      </p:sp>
    </p:spTree>
    <p:extLst>
      <p:ext uri="{BB962C8B-B14F-4D97-AF65-F5344CB8AC3E}">
        <p14:creationId xmlns:p14="http://schemas.microsoft.com/office/powerpoint/2010/main" val="12401088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4D97A-3DC9-3ECB-E24A-9F8AD1B09D18}"/>
              </a:ext>
            </a:extLst>
          </p:cNvPr>
          <p:cNvSpPr>
            <a:spLocks noGrp="1"/>
          </p:cNvSpPr>
          <p:nvPr>
            <p:ph type="title"/>
          </p:nvPr>
        </p:nvSpPr>
        <p:spPr>
          <a:xfrm>
            <a:off x="1261872" y="365760"/>
            <a:ext cx="9692640" cy="1264257"/>
          </a:xfrm>
        </p:spPr>
        <p:txBody>
          <a:bodyPr>
            <a:normAutofit fontScale="90000"/>
          </a:bodyPr>
          <a:lstStyle/>
          <a:p>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Problem statement</a:t>
            </a:r>
            <a:br>
              <a:rPr lang="en-US" sz="4400"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2AFAE44E-12C7-E756-47A3-42E25565D496}"/>
              </a:ext>
            </a:extLst>
          </p:cNvPr>
          <p:cNvSpPr>
            <a:spLocks noGrp="1"/>
          </p:cNvSpPr>
          <p:nvPr>
            <p:ph idx="1"/>
          </p:nvPr>
        </p:nvSpPr>
        <p:spPr>
          <a:xfrm>
            <a:off x="914400" y="1219200"/>
            <a:ext cx="9475304" cy="4691269"/>
          </a:xfrm>
        </p:spPr>
        <p:txBody>
          <a:bodyPr/>
          <a:lstStyle/>
          <a:p>
            <a:pPr algn="just"/>
            <a:r>
              <a:rPr lang="en-US" sz="2000" dirty="0">
                <a:latin typeface="Times New Roman" panose="02020603050405020304" pitchFamily="18" charset="0"/>
                <a:cs typeface="Times New Roman" panose="02020603050405020304" pitchFamily="18" charset="0"/>
              </a:rPr>
              <a:t>To Design and Develop a Deep Learning algorithm to classify the video as deepfake or pristine. </a:t>
            </a:r>
          </a:p>
          <a:p>
            <a:endParaRPr lang="en-US" dirty="0"/>
          </a:p>
        </p:txBody>
      </p:sp>
      <p:sp>
        <p:nvSpPr>
          <p:cNvPr id="4" name="Slide Number Placeholder 3">
            <a:extLst>
              <a:ext uri="{FF2B5EF4-FFF2-40B4-BE49-F238E27FC236}">
                <a16:creationId xmlns:a16="http://schemas.microsoft.com/office/drawing/2014/main" id="{4F21836D-6F4C-C4DC-4B52-112E6405EF60}"/>
              </a:ext>
            </a:extLst>
          </p:cNvPr>
          <p:cNvSpPr>
            <a:spLocks noGrp="1"/>
          </p:cNvSpPr>
          <p:nvPr>
            <p:ph type="sldNum" sz="quarter" idx="12"/>
          </p:nvPr>
        </p:nvSpPr>
        <p:spPr>
          <a:xfrm>
            <a:off x="11292840" y="6172200"/>
            <a:ext cx="899160" cy="593725"/>
          </a:xfrm>
        </p:spPr>
        <p:txBody>
          <a:bodyPr>
            <a:normAutofit lnSpcReduction="10000"/>
          </a:bodyPr>
          <a:lstStyle/>
          <a:p>
            <a:fld id="{4864030B-1CD6-4EB7-A570-97A580191681}" type="slidenum">
              <a:rPr lang="en-US" smtClean="0">
                <a:solidFill>
                  <a:srgbClr val="FF0000"/>
                </a:solidFill>
              </a:rPr>
              <a:t>4</a:t>
            </a:fld>
            <a:endParaRPr lang="en-US" dirty="0">
              <a:solidFill>
                <a:srgbClr val="FF0000"/>
              </a:solidFill>
            </a:endParaRPr>
          </a:p>
        </p:txBody>
      </p:sp>
    </p:spTree>
    <p:extLst>
      <p:ext uri="{BB962C8B-B14F-4D97-AF65-F5344CB8AC3E}">
        <p14:creationId xmlns:p14="http://schemas.microsoft.com/office/powerpoint/2010/main" val="2558672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B18C2-BF09-9DED-6EE6-4010B694B5CF}"/>
              </a:ext>
            </a:extLst>
          </p:cNvPr>
          <p:cNvSpPr>
            <a:spLocks noGrp="1"/>
          </p:cNvSpPr>
          <p:nvPr>
            <p:ph type="title"/>
          </p:nvPr>
        </p:nvSpPr>
        <p:spPr/>
        <p:txBody>
          <a:bodyPr/>
          <a:lstStyle/>
          <a:p>
            <a:r>
              <a:rPr lang="en-US" sz="4000" dirty="0">
                <a:latin typeface="Times New Roman" panose="02020603050405020304" pitchFamily="18" charset="0"/>
                <a:cs typeface="Times New Roman" panose="02020603050405020304" pitchFamily="18" charset="0"/>
              </a:rPr>
              <a:t>Objectives</a:t>
            </a:r>
            <a:br>
              <a:rPr lang="en-US" sz="4400"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513051F0-68B3-4D66-AAD2-07EE24D94AFD}"/>
              </a:ext>
            </a:extLst>
          </p:cNvPr>
          <p:cNvSpPr>
            <a:spLocks noGrp="1"/>
          </p:cNvSpPr>
          <p:nvPr>
            <p:ph idx="1"/>
          </p:nvPr>
        </p:nvSpPr>
        <p:spPr>
          <a:xfrm>
            <a:off x="1237487" y="1126435"/>
            <a:ext cx="9324495" cy="5234608"/>
          </a:xfrm>
        </p:spPr>
        <p:txBody>
          <a:bodyPr>
            <a:normAutofit/>
          </a:bodyPr>
          <a:lstStyle/>
          <a:p>
            <a:pPr algn="just"/>
            <a:r>
              <a:rPr lang="en-US" sz="2000" dirty="0">
                <a:latin typeface="Times New Roman" panose="02020603050405020304" pitchFamily="18" charset="0"/>
                <a:cs typeface="Times New Roman" panose="02020603050405020304" pitchFamily="18" charset="0"/>
              </a:rPr>
              <a:t>The main objective of this system is to predict the media novelty </a:t>
            </a:r>
          </a:p>
          <a:p>
            <a:pPr algn="just"/>
            <a:r>
              <a:rPr lang="en-US" sz="2000" dirty="0">
                <a:latin typeface="Times New Roman" panose="02020603050405020304" pitchFamily="18" charset="0"/>
                <a:cs typeface="Times New Roman" panose="02020603050405020304" pitchFamily="18" charset="0"/>
              </a:rPr>
              <a:t>Current deepfake generation systems are so accurate that human naked I can’t  detect a fake video </a:t>
            </a:r>
          </a:p>
          <a:p>
            <a:pPr algn="just"/>
            <a:r>
              <a:rPr lang="en-US" sz="2000" dirty="0">
                <a:latin typeface="Times New Roman" panose="02020603050405020304" pitchFamily="18" charset="0"/>
                <a:cs typeface="Times New Roman" panose="02020603050405020304" pitchFamily="18" charset="0"/>
              </a:rPr>
              <a:t>The system must be able to detect these media with high confidence rate</a:t>
            </a:r>
          </a:p>
          <a:p>
            <a:endParaRPr lang="en-US" sz="20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8E62E40-9552-22B9-ADFD-C2DE70B68203}"/>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5</a:t>
            </a:fld>
            <a:endParaRPr lang="en-US" dirty="0">
              <a:solidFill>
                <a:srgbClr val="FF0000"/>
              </a:solidFill>
            </a:endParaRPr>
          </a:p>
        </p:txBody>
      </p:sp>
    </p:spTree>
    <p:extLst>
      <p:ext uri="{BB962C8B-B14F-4D97-AF65-F5344CB8AC3E}">
        <p14:creationId xmlns:p14="http://schemas.microsoft.com/office/powerpoint/2010/main" val="2640211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F61C7-6894-BDCF-3116-EE3CEED5EE07}"/>
              </a:ext>
            </a:extLst>
          </p:cNvPr>
          <p:cNvSpPr>
            <a:spLocks noGrp="1"/>
          </p:cNvSpPr>
          <p:nvPr>
            <p:ph type="title"/>
          </p:nvPr>
        </p:nvSpPr>
        <p:spPr/>
        <p:txBody>
          <a:bodyPr/>
          <a:lstStyle/>
          <a:p>
            <a:r>
              <a:rPr lang="en-US" sz="4000" dirty="0">
                <a:latin typeface="Times New Roman" panose="02020603050405020304" pitchFamily="18" charset="0"/>
                <a:cs typeface="Times New Roman" panose="02020603050405020304" pitchFamily="18" charset="0"/>
              </a:rPr>
              <a:t>Motivation</a:t>
            </a:r>
            <a:br>
              <a:rPr lang="en-US" sz="4400" dirty="0">
                <a:latin typeface="Times New Roman" panose="02020603050405020304" pitchFamily="18" charset="0"/>
                <a:cs typeface="Times New Roman" panose="02020603050405020304" pitchFamily="18" charset="0"/>
              </a:rPr>
            </a:br>
            <a:endParaRPr lang="en-US" dirty="0"/>
          </a:p>
        </p:txBody>
      </p:sp>
      <p:sp>
        <p:nvSpPr>
          <p:cNvPr id="4" name="Slide Number Placeholder 3">
            <a:extLst>
              <a:ext uri="{FF2B5EF4-FFF2-40B4-BE49-F238E27FC236}">
                <a16:creationId xmlns:a16="http://schemas.microsoft.com/office/drawing/2014/main" id="{B02E96B3-982E-0837-2B1E-4C7BFFC9581B}"/>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6</a:t>
            </a:fld>
            <a:endParaRPr lang="en-US" dirty="0">
              <a:solidFill>
                <a:srgbClr val="FF0000"/>
              </a:solidFill>
            </a:endParaRPr>
          </a:p>
        </p:txBody>
      </p:sp>
      <p:pic>
        <p:nvPicPr>
          <p:cNvPr id="8" name="Media2">
            <a:hlinkClick r:id="" action="ppaction://media"/>
            <a:extLst>
              <a:ext uri="{FF2B5EF4-FFF2-40B4-BE49-F238E27FC236}">
                <a16:creationId xmlns:a16="http://schemas.microsoft.com/office/drawing/2014/main" id="{202B2EA5-EF25-6FE8-5778-C26209469DB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90688" y="993913"/>
            <a:ext cx="9220164" cy="5186225"/>
          </a:xfrm>
        </p:spPr>
      </p:pic>
    </p:spTree>
    <p:extLst>
      <p:ext uri="{BB962C8B-B14F-4D97-AF65-F5344CB8AC3E}">
        <p14:creationId xmlns:p14="http://schemas.microsoft.com/office/powerpoint/2010/main" val="1691618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4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CF8CA9D5-FB86-DA4E-8FF3-2C04F24B52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2063" y="1064121"/>
            <a:ext cx="9675904" cy="5442695"/>
          </a:xfrm>
        </p:spPr>
      </p:pic>
      <p:sp>
        <p:nvSpPr>
          <p:cNvPr id="4" name="Slide Number Placeholder 3">
            <a:extLst>
              <a:ext uri="{FF2B5EF4-FFF2-40B4-BE49-F238E27FC236}">
                <a16:creationId xmlns:a16="http://schemas.microsoft.com/office/drawing/2014/main" id="{FFE158D5-4218-0CEC-1F00-7FCF72D15C6C}"/>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7</a:t>
            </a:fld>
            <a:endParaRPr lang="en-US" dirty="0">
              <a:solidFill>
                <a:srgbClr val="FF0000"/>
              </a:solidFill>
            </a:endParaRPr>
          </a:p>
        </p:txBody>
      </p:sp>
    </p:spTree>
    <p:extLst>
      <p:ext uri="{BB962C8B-B14F-4D97-AF65-F5344CB8AC3E}">
        <p14:creationId xmlns:p14="http://schemas.microsoft.com/office/powerpoint/2010/main" val="2050944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3D325-783C-F6C9-4F86-ADA092D4BD87}"/>
              </a:ext>
            </a:extLst>
          </p:cNvPr>
          <p:cNvSpPr>
            <a:spLocks noGrp="1"/>
          </p:cNvSpPr>
          <p:nvPr>
            <p:ph type="title"/>
          </p:nvPr>
        </p:nvSpPr>
        <p:spPr/>
        <p:txBody>
          <a:bodyPr/>
          <a:lstStyle/>
          <a:p>
            <a:r>
              <a:rPr lang="en-US" sz="4000" dirty="0">
                <a:latin typeface="Times New Roman" panose="02020603050405020304" pitchFamily="18" charset="0"/>
                <a:cs typeface="Times New Roman" panose="02020603050405020304" pitchFamily="18" charset="0"/>
              </a:rPr>
              <a:t>Existing methods</a:t>
            </a:r>
            <a:br>
              <a:rPr lang="en-US" sz="4400" dirty="0">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939F2B4F-619A-9FFE-783A-A806D2E5251F}"/>
              </a:ext>
            </a:extLst>
          </p:cNvPr>
          <p:cNvSpPr>
            <a:spLocks noGrp="1"/>
          </p:cNvSpPr>
          <p:nvPr>
            <p:ph idx="1"/>
          </p:nvPr>
        </p:nvSpPr>
        <p:spPr>
          <a:xfrm>
            <a:off x="1113183" y="1060174"/>
            <a:ext cx="8744049" cy="5119963"/>
          </a:xfrm>
        </p:spPr>
        <p:txBody>
          <a:bodyPr/>
          <a:lstStyle/>
          <a:p>
            <a:endParaRPr lang="en-US" dirty="0">
              <a:solidFill>
                <a:srgbClr val="000000"/>
              </a:solidFill>
              <a:latin typeface="MinionPro-Capt"/>
            </a:endParaRPr>
          </a:p>
          <a:p>
            <a:r>
              <a:rPr lang="en-US" sz="2000" b="1" dirty="0">
                <a:solidFill>
                  <a:srgbClr val="000000"/>
                </a:solidFill>
                <a:latin typeface="Times New Roman" panose="02020603050405020304" pitchFamily="18" charset="0"/>
                <a:cs typeface="Times New Roman" panose="02020603050405020304" pitchFamily="18" charset="0"/>
              </a:rPr>
              <a:t>Detection using eye blinking</a:t>
            </a:r>
          </a:p>
          <a:p>
            <a:pPr marL="0" indent="0" algn="just">
              <a:buNone/>
            </a:pPr>
            <a:r>
              <a:rPr lang="en-US" sz="2000" b="0" i="0" u="none" strike="noStrike" baseline="0" dirty="0">
                <a:solidFill>
                  <a:srgbClr val="000000"/>
                </a:solidFill>
                <a:latin typeface="Times New Roman" panose="02020603050405020304" pitchFamily="18" charset="0"/>
                <a:cs typeface="Times New Roman" panose="02020603050405020304" pitchFamily="18" charset="0"/>
              </a:rPr>
              <a:t>  [1]</a:t>
            </a:r>
            <a:r>
              <a:rPr lang="en-US" sz="2000" b="0" i="0" u="none" strike="noStrike" baseline="0" dirty="0" err="1">
                <a:solidFill>
                  <a:srgbClr val="000000"/>
                </a:solidFill>
                <a:latin typeface="Times New Roman" panose="02020603050405020304" pitchFamily="18" charset="0"/>
                <a:cs typeface="Times New Roman" panose="02020603050405020304" pitchFamily="18" charset="0"/>
              </a:rPr>
              <a:t>Yuezun</a:t>
            </a:r>
            <a:r>
              <a:rPr lang="en-US" sz="2000" b="0" i="0" u="none" strike="noStrike" baseline="0" dirty="0">
                <a:solidFill>
                  <a:srgbClr val="000000"/>
                </a:solidFill>
                <a:latin typeface="Times New Roman" panose="02020603050405020304" pitchFamily="18" charset="0"/>
                <a:cs typeface="Times New Roman" panose="02020603050405020304" pitchFamily="18" charset="0"/>
              </a:rPr>
              <a:t> Li</a:t>
            </a:r>
            <a:r>
              <a:rPr lang="en-US" sz="2000" b="0" i="0" u="none" strike="noStrike" baseline="0" dirty="0">
                <a:solidFill>
                  <a:srgbClr val="943634"/>
                </a:solidFill>
                <a:latin typeface="Times New Roman" panose="02020603050405020304" pitchFamily="18" charset="0"/>
                <a:cs typeface="Times New Roman" panose="02020603050405020304" pitchFamily="18" charset="0"/>
              </a:rPr>
              <a:t> </a:t>
            </a:r>
            <a:r>
              <a:rPr lang="en-US" sz="2000" b="0" i="0" u="none" strike="noStrike" baseline="0" dirty="0">
                <a:solidFill>
                  <a:srgbClr val="000000"/>
                </a:solidFill>
                <a:latin typeface="Times New Roman" panose="02020603050405020304" pitchFamily="18" charset="0"/>
                <a:cs typeface="Times New Roman" panose="02020603050405020304" pitchFamily="18" charset="0"/>
              </a:rPr>
              <a:t>presented a new approach based on natural network to detect Fake Face Videos. Compared with the previous work, this method considers eye blinking to detect fake videos, which is an important physical feature that can be used to distinguish the fake videos.</a:t>
            </a:r>
          </a:p>
          <a:p>
            <a:r>
              <a:rPr lang="en-US" sz="2000" b="1" i="0" u="none" strike="noStrike" baseline="0" dirty="0">
                <a:latin typeface="Times New Roman" panose="02020603050405020304" pitchFamily="18" charset="0"/>
                <a:cs typeface="Times New Roman" panose="02020603050405020304" pitchFamily="18" charset="0"/>
              </a:rPr>
              <a:t>analyzing the “heartbeat” of deep fakes.</a:t>
            </a:r>
          </a:p>
          <a:p>
            <a:pPr marL="0" indent="0" algn="just">
              <a:buNone/>
            </a:pPr>
            <a:r>
              <a:rPr lang="en-US" dirty="0">
                <a:solidFill>
                  <a:srgbClr val="000000"/>
                </a:solidFill>
                <a:latin typeface="MinionPro-Capt"/>
              </a:rPr>
              <a:t>  [2]</a:t>
            </a:r>
            <a:r>
              <a:rPr lang="en-US" sz="2000" b="0" i="0" u="none" strike="noStrike" baseline="0" dirty="0" err="1">
                <a:solidFill>
                  <a:srgbClr val="000000"/>
                </a:solidFill>
                <a:latin typeface="Times New Roman" panose="02020603050405020304" pitchFamily="18" charset="0"/>
                <a:cs typeface="Times New Roman" panose="02020603050405020304" pitchFamily="18" charset="0"/>
              </a:rPr>
              <a:t>Ciftci</a:t>
            </a:r>
            <a:r>
              <a:rPr lang="en-US" sz="2000" b="0" i="0" u="none" strike="noStrike" baseline="0" dirty="0">
                <a:solidFill>
                  <a:srgbClr val="000000"/>
                </a:solidFill>
                <a:latin typeface="Times New Roman" panose="02020603050405020304" pitchFamily="18" charset="0"/>
                <a:cs typeface="Times New Roman" panose="02020603050405020304" pitchFamily="18" charset="0"/>
              </a:rPr>
              <a:t> et </a:t>
            </a:r>
            <a:r>
              <a:rPr lang="en-US" sz="2000" b="0" i="0" u="none" strike="noStrike" baseline="0" dirty="0" err="1">
                <a:solidFill>
                  <a:srgbClr val="000000"/>
                </a:solidFill>
                <a:latin typeface="Times New Roman" panose="02020603050405020304" pitchFamily="18" charset="0"/>
                <a:cs typeface="Times New Roman" panose="02020603050405020304" pitchFamily="18" charset="0"/>
              </a:rPr>
              <a:t>al.for</a:t>
            </a:r>
            <a:r>
              <a:rPr lang="en-US" sz="2000" b="0" i="0" u="none" strike="noStrike" baseline="0" dirty="0">
                <a:solidFill>
                  <a:srgbClr val="000000"/>
                </a:solidFill>
                <a:latin typeface="Times New Roman" panose="02020603050405020304" pitchFamily="18" charset="0"/>
                <a:cs typeface="Times New Roman" panose="02020603050405020304" pitchFamily="18" charset="0"/>
              </a:rPr>
              <a:t> example has designed a Generative Adversarial Network (GAN) based model that can detect the deepfake video source by analyzing the “heartbeat” of deep fakes. The proposed model starts by having several detector networks where the input to this model is the real video.</a:t>
            </a:r>
          </a:p>
          <a:p>
            <a:pPr marL="0" indent="0" algn="just">
              <a:buNone/>
            </a:pPr>
            <a:endParaRPr lang="en-US" sz="2000" dirty="0">
              <a:solidFill>
                <a:srgbClr val="000000"/>
              </a:solidFill>
              <a:latin typeface="Times New Roman" panose="02020603050405020304" pitchFamily="18" charset="0"/>
              <a:cs typeface="Times New Roman" panose="02020603050405020304" pitchFamily="18" charset="0"/>
            </a:endParaRPr>
          </a:p>
          <a:p>
            <a:pPr marL="0" indent="0" algn="just">
              <a:buNone/>
            </a:pPr>
            <a:endParaRPr lang="en-US" sz="20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8C6137D-44F7-40D2-819F-4BC456FF65F6}"/>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8</a:t>
            </a:fld>
            <a:endParaRPr lang="en-US" dirty="0">
              <a:solidFill>
                <a:srgbClr val="FF0000"/>
              </a:solidFill>
            </a:endParaRPr>
          </a:p>
        </p:txBody>
      </p:sp>
    </p:spTree>
    <p:extLst>
      <p:ext uri="{BB962C8B-B14F-4D97-AF65-F5344CB8AC3E}">
        <p14:creationId xmlns:p14="http://schemas.microsoft.com/office/powerpoint/2010/main" val="2784224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2A7B8-E547-D039-CEB0-08960E8252E5}"/>
              </a:ext>
            </a:extLst>
          </p:cNvPr>
          <p:cNvSpPr>
            <a:spLocks noGrp="1"/>
          </p:cNvSpPr>
          <p:nvPr>
            <p:ph type="title"/>
          </p:nvPr>
        </p:nvSpPr>
        <p:spPr/>
        <p:txBody>
          <a:bodyPr/>
          <a:lstStyle/>
          <a:p>
            <a:r>
              <a:rPr lang="en-US" sz="4000" dirty="0">
                <a:latin typeface="Times New Roman" panose="02020603050405020304" pitchFamily="18" charset="0"/>
                <a:cs typeface="Times New Roman" panose="02020603050405020304" pitchFamily="18" charset="0"/>
              </a:rPr>
              <a:t>Design</a:t>
            </a:r>
            <a:br>
              <a:rPr lang="en-US" sz="4400" dirty="0">
                <a:latin typeface="Times New Roman" panose="02020603050405020304" pitchFamily="18" charset="0"/>
                <a:cs typeface="Times New Roman" panose="02020603050405020304" pitchFamily="18" charset="0"/>
              </a:rPr>
            </a:br>
            <a:endParaRPr lang="en-US" dirty="0"/>
          </a:p>
        </p:txBody>
      </p:sp>
      <p:pic>
        <p:nvPicPr>
          <p:cNvPr id="6" name="Content Placeholder 5">
            <a:extLst>
              <a:ext uri="{FF2B5EF4-FFF2-40B4-BE49-F238E27FC236}">
                <a16:creationId xmlns:a16="http://schemas.microsoft.com/office/drawing/2014/main" id="{A6DB6547-1813-C2A2-84E2-D34CD25E72DC}"/>
              </a:ext>
            </a:extLst>
          </p:cNvPr>
          <p:cNvPicPr>
            <a:picLocks noGrp="1" noChangeAspect="1"/>
          </p:cNvPicPr>
          <p:nvPr>
            <p:ph idx="1"/>
          </p:nvPr>
        </p:nvPicPr>
        <p:blipFill>
          <a:blip r:embed="rId2"/>
          <a:stretch>
            <a:fillRect/>
          </a:stretch>
        </p:blipFill>
        <p:spPr>
          <a:xfrm>
            <a:off x="1143857" y="1297771"/>
            <a:ext cx="7806245" cy="2131229"/>
          </a:xfrm>
        </p:spPr>
      </p:pic>
      <p:sp>
        <p:nvSpPr>
          <p:cNvPr id="4" name="Slide Number Placeholder 3">
            <a:extLst>
              <a:ext uri="{FF2B5EF4-FFF2-40B4-BE49-F238E27FC236}">
                <a16:creationId xmlns:a16="http://schemas.microsoft.com/office/drawing/2014/main" id="{37A9114F-59FA-22E2-C083-E090CDBCFA4F}"/>
              </a:ext>
            </a:extLst>
          </p:cNvPr>
          <p:cNvSpPr>
            <a:spLocks noGrp="1"/>
          </p:cNvSpPr>
          <p:nvPr>
            <p:ph type="sldNum" sz="quarter" idx="12"/>
          </p:nvPr>
        </p:nvSpPr>
        <p:spPr/>
        <p:txBody>
          <a:bodyPr>
            <a:normAutofit lnSpcReduction="10000"/>
          </a:bodyPr>
          <a:lstStyle/>
          <a:p>
            <a:fld id="{4864030B-1CD6-4EB7-A570-97A580191681}" type="slidenum">
              <a:rPr lang="en-US" smtClean="0">
                <a:solidFill>
                  <a:srgbClr val="FF0000"/>
                </a:solidFill>
              </a:rPr>
              <a:t>9</a:t>
            </a:fld>
            <a:endParaRPr lang="en-US" dirty="0">
              <a:solidFill>
                <a:srgbClr val="FF0000"/>
              </a:solidFill>
            </a:endParaRPr>
          </a:p>
        </p:txBody>
      </p:sp>
      <p:sp>
        <p:nvSpPr>
          <p:cNvPr id="7" name="TextBox 6">
            <a:extLst>
              <a:ext uri="{FF2B5EF4-FFF2-40B4-BE49-F238E27FC236}">
                <a16:creationId xmlns:a16="http://schemas.microsoft.com/office/drawing/2014/main" id="{7874F6B3-6AFA-C615-12F3-7ED731C1FA80}"/>
              </a:ext>
            </a:extLst>
          </p:cNvPr>
          <p:cNvSpPr txBox="1"/>
          <p:nvPr/>
        </p:nvSpPr>
        <p:spPr>
          <a:xfrm>
            <a:off x="642074" y="3697356"/>
            <a:ext cx="10594567" cy="369332"/>
          </a:xfrm>
          <a:prstGeom prst="rect">
            <a:avLst/>
          </a:prstGeom>
          <a:noFill/>
        </p:spPr>
        <p:txBody>
          <a:bodyPr wrap="none" rtlCol="0">
            <a:spAutoFit/>
          </a:bodyPr>
          <a:lstStyle/>
          <a:p>
            <a:pPr marL="285750" indent="-285750">
              <a:buFont typeface="Arial" panose="020B0604020202020204" pitchFamily="34" charset="0"/>
              <a:buChar char="•"/>
            </a:pPr>
            <a:r>
              <a:rPr lang="en-US" dirty="0"/>
              <a:t>The design implements a CNN for features extraction and a LSTM network for prediction [3][4]</a:t>
            </a:r>
          </a:p>
        </p:txBody>
      </p:sp>
    </p:spTree>
    <p:extLst>
      <p:ext uri="{BB962C8B-B14F-4D97-AF65-F5344CB8AC3E}">
        <p14:creationId xmlns:p14="http://schemas.microsoft.com/office/powerpoint/2010/main" val="3885656863"/>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123</TotalTime>
  <Words>826</Words>
  <Application>Microsoft Office PowerPoint</Application>
  <PresentationFormat>Widescreen</PresentationFormat>
  <Paragraphs>91</Paragraphs>
  <Slides>21</Slides>
  <Notes>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Century Schoolbook</vt:lpstr>
      <vt:lpstr>MinionPro-Capt</vt:lpstr>
      <vt:lpstr>Times New Roman</vt:lpstr>
      <vt:lpstr>Wingdings 2</vt:lpstr>
      <vt:lpstr>View</vt:lpstr>
      <vt:lpstr>DEEP FAKE</vt:lpstr>
      <vt:lpstr>Table of contents</vt:lpstr>
      <vt:lpstr>Introduction </vt:lpstr>
      <vt:lpstr>         Problem statement </vt:lpstr>
      <vt:lpstr>Objectives </vt:lpstr>
      <vt:lpstr>Motivation </vt:lpstr>
      <vt:lpstr>PowerPoint Presentation</vt:lpstr>
      <vt:lpstr>Existing methods </vt:lpstr>
      <vt:lpstr>Design </vt:lpstr>
      <vt:lpstr>PowerPoint Presentation</vt:lpstr>
      <vt:lpstr>    Implementation steps  </vt:lpstr>
      <vt:lpstr>Methodology </vt:lpstr>
      <vt:lpstr>PowerPoint Presentation</vt:lpstr>
      <vt:lpstr>Result and analysis </vt:lpstr>
      <vt:lpstr>PowerPoint Presentation</vt:lpstr>
      <vt:lpstr>PowerPoint Presentation</vt:lpstr>
      <vt:lpstr>PowerPoint Presentation</vt:lpstr>
      <vt:lpstr>PowerPoint Presentation</vt:lpstr>
      <vt:lpstr>Conclusion </vt:lpstr>
      <vt:lpstr>References </vt:lpstr>
      <vt:lpstr>                 THAK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FAKE</dc:title>
  <dc:creator>Vega</dc:creator>
  <cp:lastModifiedBy>Vega</cp:lastModifiedBy>
  <cp:revision>7</cp:revision>
  <dcterms:created xsi:type="dcterms:W3CDTF">2022-05-06T09:40:50Z</dcterms:created>
  <dcterms:modified xsi:type="dcterms:W3CDTF">2022-06-09T17:45:17Z</dcterms:modified>
</cp:coreProperties>
</file>

<file path=docProps/thumbnail.jpeg>
</file>